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12" r:id="rId3"/>
    <p:sldId id="275" r:id="rId4"/>
    <p:sldId id="311" r:id="rId5"/>
    <p:sldId id="258" r:id="rId6"/>
    <p:sldId id="259" r:id="rId7"/>
    <p:sldId id="260" r:id="rId8"/>
    <p:sldId id="261" r:id="rId9"/>
    <p:sldId id="262" r:id="rId10"/>
    <p:sldId id="263" r:id="rId11"/>
    <p:sldId id="264" r:id="rId12"/>
    <p:sldId id="265" r:id="rId13"/>
    <p:sldId id="266" r:id="rId14"/>
    <p:sldId id="308" r:id="rId15"/>
    <p:sldId id="267" r:id="rId16"/>
    <p:sldId id="268" r:id="rId17"/>
    <p:sldId id="269" r:id="rId18"/>
    <p:sldId id="270" r:id="rId19"/>
    <p:sldId id="271" r:id="rId20"/>
    <p:sldId id="276" r:id="rId21"/>
    <p:sldId id="278" r:id="rId22"/>
    <p:sldId id="272" r:id="rId23"/>
    <p:sldId id="310" r:id="rId24"/>
    <p:sldId id="281" r:id="rId25"/>
    <p:sldId id="306" r:id="rId26"/>
    <p:sldId id="292" r:id="rId27"/>
    <p:sldId id="285" r:id="rId28"/>
    <p:sldId id="286" r:id="rId29"/>
    <p:sldId id="287" r:id="rId30"/>
    <p:sldId id="293" r:id="rId31"/>
    <p:sldId id="295" r:id="rId32"/>
    <p:sldId id="296" r:id="rId33"/>
    <p:sldId id="294" r:id="rId34"/>
    <p:sldId id="297" r:id="rId35"/>
    <p:sldId id="304" r:id="rId36"/>
    <p:sldId id="300" r:id="rId37"/>
    <p:sldId id="305" r:id="rId38"/>
    <p:sldId id="299" r:id="rId39"/>
    <p:sldId id="301" r:id="rId40"/>
    <p:sldId id="298" r:id="rId41"/>
    <p:sldId id="302" r:id="rId42"/>
    <p:sldId id="303" r:id="rId4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5631"/>
  </p:normalViewPr>
  <p:slideViewPr>
    <p:cSldViewPr snapToGrid="0">
      <p:cViewPr varScale="1">
        <p:scale>
          <a:sx n="80" d="100"/>
          <a:sy n="80" d="100"/>
        </p:scale>
        <p:origin x="208"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7287C-3427-4A43-923E-188B6BA5B2B2}" type="datetimeFigureOut">
              <a:rPr lang="en-CH" smtClean="0"/>
              <a:t>12.09.2024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7CBBD-594F-EF46-BF8E-3132D2C33CE3}" type="slidenum">
              <a:rPr lang="en-CH" smtClean="0"/>
              <a:t>‹#›</a:t>
            </a:fld>
            <a:endParaRPr lang="en-CH"/>
          </a:p>
        </p:txBody>
      </p:sp>
    </p:spTree>
    <p:extLst>
      <p:ext uri="{BB962C8B-B14F-4D97-AF65-F5344CB8AC3E}">
        <p14:creationId xmlns:p14="http://schemas.microsoft.com/office/powerpoint/2010/main" val="264563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543E-E55B-D338-C45E-D09382A5510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44EE8740-3A73-1132-6BAF-0B75DB926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7E26E720-F267-C956-9B0C-51BFB51B0148}"/>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5" name="Footer Placeholder 4">
            <a:extLst>
              <a:ext uri="{FF2B5EF4-FFF2-40B4-BE49-F238E27FC236}">
                <a16:creationId xmlns:a16="http://schemas.microsoft.com/office/drawing/2014/main" id="{C648D626-5F62-65F6-2F15-8C98C0B33E8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C810615-077A-A7A6-495F-218CCD059D54}"/>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315219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3145-B841-99A8-933C-F175847F1E67}"/>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B7E786C-9BFB-2432-4ED9-3E7012CC74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B8F24416-1055-BE2E-F5F4-97502BF5F9AE}"/>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5" name="Footer Placeholder 4">
            <a:extLst>
              <a:ext uri="{FF2B5EF4-FFF2-40B4-BE49-F238E27FC236}">
                <a16:creationId xmlns:a16="http://schemas.microsoft.com/office/drawing/2014/main" id="{CDC48494-2801-DFA4-8E4E-EE3C0A3291E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A142D62-27FB-0467-A81D-9B97558A2FF6}"/>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129511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6A02A-00AB-47F5-1397-BF55C6144FB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4A948297-9B14-E722-256B-FE1F0B4C11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BD654D7-1DCB-E8E6-A2C0-EB21D3FD2899}"/>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5" name="Footer Placeholder 4">
            <a:extLst>
              <a:ext uri="{FF2B5EF4-FFF2-40B4-BE49-F238E27FC236}">
                <a16:creationId xmlns:a16="http://schemas.microsoft.com/office/drawing/2014/main" id="{D5271C69-2268-3AF9-D97E-B465F5B0D5B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585BBCD-9FE1-93C1-5827-CE9ECE45C662}"/>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237236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C603-D824-0369-E7CC-3100A0F1DC6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833FB021-E645-C020-B390-047FB37C3E0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44CE733-39F0-4293-0EDA-51563DEFB911}"/>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5" name="Footer Placeholder 4">
            <a:extLst>
              <a:ext uri="{FF2B5EF4-FFF2-40B4-BE49-F238E27FC236}">
                <a16:creationId xmlns:a16="http://schemas.microsoft.com/office/drawing/2014/main" id="{BE699DFB-65BA-7919-24D7-1FA421FAEFA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75B4B00-6F41-5C3B-4CB4-4BB18EA09F0F}"/>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76077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A75D-DC28-571F-34B5-68752C7203C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B4D9C578-A2DC-271B-F5A2-80F45088FA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4AF11B8-DF81-2963-3104-967BFB2729AA}"/>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5" name="Footer Placeholder 4">
            <a:extLst>
              <a:ext uri="{FF2B5EF4-FFF2-40B4-BE49-F238E27FC236}">
                <a16:creationId xmlns:a16="http://schemas.microsoft.com/office/drawing/2014/main" id="{E1A757CC-2C06-AD71-B948-E0B8EFD04DE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5768123-C78F-5BF5-420F-3F53B175798F}"/>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60433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2B43-29DF-7325-07E2-D0296F3AAD2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8C9F6A2-042E-3337-EC26-95580C72233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C94EE189-189F-B61C-B67D-A8AB5D7DEE5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10DC0B49-48E8-1515-2B7A-B00ABFD0D6E7}"/>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6" name="Footer Placeholder 5">
            <a:extLst>
              <a:ext uri="{FF2B5EF4-FFF2-40B4-BE49-F238E27FC236}">
                <a16:creationId xmlns:a16="http://schemas.microsoft.com/office/drawing/2014/main" id="{DADFBDF7-6D68-CFBE-9A91-AE6000542F1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1E267EC-DC85-4F60-F554-D7D977676D2C}"/>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428497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E7EA-6303-080F-C20A-345D2DC5FA74}"/>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6F34B47-0703-E9D5-24F2-954DC4934B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B32B37-984F-EA37-A043-1EA00F14AA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DB421C0-FEBC-A5D3-FFA4-7ED897495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A46CE7-D8CB-897D-6C2F-70266F9351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2ECE5666-0262-349F-57C7-B4F7BE1EC3E6}"/>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8" name="Footer Placeholder 7">
            <a:extLst>
              <a:ext uri="{FF2B5EF4-FFF2-40B4-BE49-F238E27FC236}">
                <a16:creationId xmlns:a16="http://schemas.microsoft.com/office/drawing/2014/main" id="{062BAB33-8EC7-9E65-7D87-A1BB582E3C43}"/>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454DB965-C9B7-A44F-40AB-61746FC79128}"/>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237385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E4504-CD38-86F1-6E9B-4A284C0F8AF6}"/>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F72803EC-2D4D-EAE2-DB02-401D43E70C4A}"/>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4" name="Footer Placeholder 3">
            <a:extLst>
              <a:ext uri="{FF2B5EF4-FFF2-40B4-BE49-F238E27FC236}">
                <a16:creationId xmlns:a16="http://schemas.microsoft.com/office/drawing/2014/main" id="{85F691AE-8DC5-CDD0-B72A-D9E6692F03B8}"/>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93A9966F-EDAC-2C36-0893-09E9DC963401}"/>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2731713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2670B5-BEE8-B73E-CE6E-270286C8010A}"/>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3" name="Footer Placeholder 2">
            <a:extLst>
              <a:ext uri="{FF2B5EF4-FFF2-40B4-BE49-F238E27FC236}">
                <a16:creationId xmlns:a16="http://schemas.microsoft.com/office/drawing/2014/main" id="{5FE50C8A-7B27-18E3-D433-D4DEF2FADF88}"/>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6FF2F960-492D-90AB-C2ED-4A2752A85EE1}"/>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333120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EFD5-EAA7-239D-E218-CED2B0B677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DB6FDD3-4408-5B71-AFB8-37D8D1B6F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10A1B365-10A9-A96F-DCF2-A89DBD2E0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854DB2-66F4-A93A-B7A5-B5DFF2F429E8}"/>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6" name="Footer Placeholder 5">
            <a:extLst>
              <a:ext uri="{FF2B5EF4-FFF2-40B4-BE49-F238E27FC236}">
                <a16:creationId xmlns:a16="http://schemas.microsoft.com/office/drawing/2014/main" id="{EA58DE94-58E5-4868-A9F9-C07EAC29A4F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B80541B-309E-3498-F4EA-A5FA5EA8DE4E}"/>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774285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E1B0-D550-8698-D2C6-2E6D7D0E76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A56D1FAC-803A-9F71-2442-745276351D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1A8703E6-606C-4E4C-184B-F03D4BE11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18868A-6E7C-1BC4-41B3-237614E5BA09}"/>
              </a:ext>
            </a:extLst>
          </p:cNvPr>
          <p:cNvSpPr>
            <a:spLocks noGrp="1"/>
          </p:cNvSpPr>
          <p:nvPr>
            <p:ph type="dt" sz="half" idx="10"/>
          </p:nvPr>
        </p:nvSpPr>
        <p:spPr/>
        <p:txBody>
          <a:bodyPr/>
          <a:lstStyle/>
          <a:p>
            <a:fld id="{652058CF-93F0-9B4A-9B81-06DC3BF35500}" type="datetimeFigureOut">
              <a:rPr lang="en-CH" smtClean="0"/>
              <a:t>12.09.2024</a:t>
            </a:fld>
            <a:endParaRPr lang="en-CH"/>
          </a:p>
        </p:txBody>
      </p:sp>
      <p:sp>
        <p:nvSpPr>
          <p:cNvPr id="6" name="Footer Placeholder 5">
            <a:extLst>
              <a:ext uri="{FF2B5EF4-FFF2-40B4-BE49-F238E27FC236}">
                <a16:creationId xmlns:a16="http://schemas.microsoft.com/office/drawing/2014/main" id="{9CD1ED42-67CB-CBC1-36D4-BE6EDEC33A8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692830C-A6BB-CFFC-DECD-6E35D3B323CD}"/>
              </a:ext>
            </a:extLst>
          </p:cNvPr>
          <p:cNvSpPr>
            <a:spLocks noGrp="1"/>
          </p:cNvSpPr>
          <p:nvPr>
            <p:ph type="sldNum" sz="quarter" idx="12"/>
          </p:nvPr>
        </p:nvSpPr>
        <p:spPr/>
        <p:txBody>
          <a:bodyPr/>
          <a:lstStyle/>
          <a:p>
            <a:fld id="{C3D236B7-8A23-0540-BCB5-4D9260DBC4D1}" type="slidenum">
              <a:rPr lang="en-CH" smtClean="0"/>
              <a:t>‹#›</a:t>
            </a:fld>
            <a:endParaRPr lang="en-CH"/>
          </a:p>
        </p:txBody>
      </p:sp>
    </p:spTree>
    <p:extLst>
      <p:ext uri="{BB962C8B-B14F-4D97-AF65-F5344CB8AC3E}">
        <p14:creationId xmlns:p14="http://schemas.microsoft.com/office/powerpoint/2010/main" val="1972269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2943-8680-5F62-D38B-F009E0CFEF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E40EF5AC-7AD6-4158-F56A-2AA2133DAC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F989E08-E870-471B-2329-A48C3CFC5D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2058CF-93F0-9B4A-9B81-06DC3BF35500}" type="datetimeFigureOut">
              <a:rPr lang="en-CH" smtClean="0"/>
              <a:t>12.09.2024</a:t>
            </a:fld>
            <a:endParaRPr lang="en-CH"/>
          </a:p>
        </p:txBody>
      </p:sp>
      <p:sp>
        <p:nvSpPr>
          <p:cNvPr id="5" name="Footer Placeholder 4">
            <a:extLst>
              <a:ext uri="{FF2B5EF4-FFF2-40B4-BE49-F238E27FC236}">
                <a16:creationId xmlns:a16="http://schemas.microsoft.com/office/drawing/2014/main" id="{6CFDCB57-85F1-69D7-B676-287A7F237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09A457A5-C7DF-D417-3C03-08C89714E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D236B7-8A23-0540-BCB5-4D9260DBC4D1}" type="slidenum">
              <a:rPr lang="en-CH" smtClean="0"/>
              <a:t>‹#›</a:t>
            </a:fld>
            <a:endParaRPr lang="en-CH"/>
          </a:p>
        </p:txBody>
      </p:sp>
    </p:spTree>
    <p:extLst>
      <p:ext uri="{BB962C8B-B14F-4D97-AF65-F5344CB8AC3E}">
        <p14:creationId xmlns:p14="http://schemas.microsoft.com/office/powerpoint/2010/main" val="229099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8D1F-CEDA-3D4C-3499-8B7F6C95E1D9}"/>
              </a:ext>
            </a:extLst>
          </p:cNvPr>
          <p:cNvSpPr>
            <a:spLocks noGrp="1"/>
          </p:cNvSpPr>
          <p:nvPr>
            <p:ph type="ctrTitle"/>
          </p:nvPr>
        </p:nvSpPr>
        <p:spPr/>
        <p:txBody>
          <a:bodyPr>
            <a:noAutofit/>
          </a:bodyPr>
          <a:lstStyle/>
          <a:p>
            <a:r>
              <a:rPr lang="en-CH" sz="14900" b="1" dirty="0"/>
              <a:t>TELESTO</a:t>
            </a:r>
          </a:p>
        </p:txBody>
      </p:sp>
      <p:sp>
        <p:nvSpPr>
          <p:cNvPr id="3" name="Subtitle 2">
            <a:extLst>
              <a:ext uri="{FF2B5EF4-FFF2-40B4-BE49-F238E27FC236}">
                <a16:creationId xmlns:a16="http://schemas.microsoft.com/office/drawing/2014/main" id="{E68CF8F2-DB12-FA04-2DC7-F4AD3D6CCE76}"/>
              </a:ext>
            </a:extLst>
          </p:cNvPr>
          <p:cNvSpPr>
            <a:spLocks noGrp="1"/>
          </p:cNvSpPr>
          <p:nvPr>
            <p:ph type="subTitle" idx="1"/>
          </p:nvPr>
        </p:nvSpPr>
        <p:spPr/>
        <p:txBody>
          <a:bodyPr>
            <a:normAutofit/>
          </a:bodyPr>
          <a:lstStyle/>
          <a:p>
            <a:r>
              <a:rPr lang="en-CH" sz="6000" b="1" dirty="0"/>
              <a:t>USER MANUAL</a:t>
            </a:r>
          </a:p>
        </p:txBody>
      </p:sp>
    </p:spTree>
    <p:extLst>
      <p:ext uri="{BB962C8B-B14F-4D97-AF65-F5344CB8AC3E}">
        <p14:creationId xmlns:p14="http://schemas.microsoft.com/office/powerpoint/2010/main" val="2889126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C10DD7-9B36-4273-189E-7B6401D8EB86}"/>
              </a:ext>
            </a:extLst>
          </p:cNvPr>
          <p:cNvSpPr>
            <a:spLocks noGrp="1"/>
          </p:cNvSpPr>
          <p:nvPr>
            <p:ph idx="1"/>
          </p:nvPr>
        </p:nvSpPr>
        <p:spPr>
          <a:xfrm>
            <a:off x="838200" y="779600"/>
            <a:ext cx="4433888" cy="5019675"/>
          </a:xfrm>
        </p:spPr>
        <p:txBody>
          <a:bodyPr>
            <a:normAutofit/>
          </a:bodyPr>
          <a:lstStyle/>
          <a:p>
            <a:pPr marL="0" indent="0">
              <a:buNone/>
            </a:pPr>
            <a:r>
              <a:rPr lang="en-CH" sz="2000" kern="0" dirty="0">
                <a:solidFill>
                  <a:srgbClr val="000000"/>
                </a:solidFill>
                <a:latin typeface="Arial" panose="020B0604020202020204" pitchFamily="34" charset="0"/>
                <a:ea typeface="Times New Roman" panose="02020603050405020304" pitchFamily="18" charset="0"/>
              </a:rPr>
              <a:t>10</a:t>
            </a:r>
            <a:r>
              <a:rPr lang="en-CH" sz="2000" kern="0" dirty="0">
                <a:solidFill>
                  <a:srgbClr val="000000"/>
                </a:solidFill>
                <a:effectLst/>
                <a:latin typeface="Arial" panose="020B0604020202020204" pitchFamily="34" charset="0"/>
                <a:ea typeface="Times New Roman" panose="02020603050405020304" pitchFamily="18" charset="0"/>
              </a:rPr>
              <a:t>. Open Maestro3. If a pop-up window appears and asks if you want to do an update of Maestro, simply click on “Later”.</a:t>
            </a:r>
          </a:p>
          <a:p>
            <a:pPr marL="0" indent="0">
              <a:buNone/>
            </a:pPr>
            <a:endParaRPr lang="en-CH" sz="2000" kern="0" dirty="0">
              <a:solidFill>
                <a:srgbClr val="000000"/>
              </a:solidFill>
              <a:latin typeface="Arial" panose="020B0604020202020204" pitchFamily="34" charset="0"/>
            </a:endParaRPr>
          </a:p>
          <a:p>
            <a:pPr marL="0" indent="0">
              <a:buNone/>
            </a:pPr>
            <a:endParaRPr lang="en-CH" sz="2000" kern="0" dirty="0">
              <a:solidFill>
                <a:srgbClr val="000000"/>
              </a:solidFill>
              <a:latin typeface="Arial" panose="020B0604020202020204" pitchFamily="34" charset="0"/>
            </a:endParaRPr>
          </a:p>
          <a:p>
            <a:pPr marL="0" indent="0">
              <a:buNone/>
            </a:pPr>
            <a:endParaRPr lang="en-CH" sz="2000" kern="0" dirty="0">
              <a:solidFill>
                <a:srgbClr val="000000"/>
              </a:solidFill>
              <a:latin typeface="Arial" panose="020B0604020202020204" pitchFamily="34" charset="0"/>
            </a:endParaRPr>
          </a:p>
          <a:p>
            <a:pPr marL="0" indent="0">
              <a:buNone/>
            </a:pPr>
            <a:endParaRPr lang="en-CH" sz="2000" kern="0" dirty="0">
              <a:solidFill>
                <a:srgbClr val="000000"/>
              </a:solidFill>
              <a:latin typeface="Arial" panose="020B0604020202020204" pitchFamily="34" charset="0"/>
            </a:endParaRPr>
          </a:p>
          <a:p>
            <a:pPr marL="0" indent="0">
              <a:buNone/>
            </a:pPr>
            <a:r>
              <a:rPr lang="en-CH" sz="2000" kern="0" dirty="0">
                <a:solidFill>
                  <a:srgbClr val="000000"/>
                </a:solidFill>
                <a:latin typeface="Arial" panose="020B0604020202020204" pitchFamily="34" charset="0"/>
              </a:rPr>
              <a:t>11. Go in the ‘settings’ tab and </a:t>
            </a:r>
            <a:r>
              <a:rPr lang="en-US" sz="2000" kern="0" dirty="0">
                <a:solidFill>
                  <a:srgbClr val="000000"/>
                </a:solidFill>
                <a:latin typeface="Arial" panose="020B0604020202020204" pitchFamily="34" charset="0"/>
                <a:cs typeface="Arial" panose="020B0604020202020204" pitchFamily="34" charset="0"/>
              </a:rPr>
              <a:t>w</a:t>
            </a:r>
            <a:r>
              <a:rPr lang="en-US" sz="2000" kern="0" dirty="0">
                <a:effectLst/>
                <a:latin typeface="Arial" panose="020B0604020202020204" pitchFamily="34" charset="0"/>
                <a:ea typeface="Times New Roman" panose="02020603050405020304" pitchFamily="18" charset="0"/>
                <a:cs typeface="Arial" panose="020B0604020202020204" pitchFamily="34" charset="0"/>
              </a:rPr>
              <a:t>ait one/two minutes so that the window shows all the values like in the picture (if they are slightly different it’s fine!) </a:t>
            </a:r>
            <a:br>
              <a:rPr lang="en-US" sz="2000" kern="0" dirty="0">
                <a:effectLst/>
                <a:latin typeface="Arial" panose="020B0604020202020204" pitchFamily="34" charset="0"/>
                <a:ea typeface="Times New Roman" panose="02020603050405020304" pitchFamily="18" charset="0"/>
                <a:cs typeface="Arial" panose="020B0604020202020204" pitchFamily="34" charset="0"/>
              </a:rPr>
            </a:br>
            <a:br>
              <a:rPr lang="en-US" sz="2000" kern="0" dirty="0">
                <a:effectLst/>
                <a:latin typeface="Arial" panose="020B0604020202020204" pitchFamily="34" charset="0"/>
                <a:ea typeface="Times New Roman" panose="02020603050405020304" pitchFamily="18" charset="0"/>
                <a:cs typeface="Arial" panose="020B0604020202020204" pitchFamily="34" charset="0"/>
              </a:rPr>
            </a:br>
            <a:r>
              <a:rPr lang="en-US" sz="2000" kern="0" dirty="0">
                <a:effectLst/>
                <a:latin typeface="Arial" panose="020B0604020202020204" pitchFamily="34" charset="0"/>
                <a:ea typeface="Times New Roman" panose="02020603050405020304" pitchFamily="18" charset="0"/>
                <a:cs typeface="Arial" panose="020B0604020202020204" pitchFamily="34" charset="0"/>
              </a:rPr>
              <a:t>IF THE PROGRAM IS STUCK, REOPEN IT</a:t>
            </a:r>
            <a:endParaRPr lang="en-CH" sz="3200" dirty="0">
              <a:latin typeface="Arial" panose="020B0604020202020204" pitchFamily="34" charset="0"/>
              <a:cs typeface="Arial" panose="020B0604020202020204" pitchFamily="34" charset="0"/>
            </a:endParaRPr>
          </a:p>
        </p:txBody>
      </p:sp>
      <p:pic>
        <p:nvPicPr>
          <p:cNvPr id="4" name="Picture 3" descr="A group of logos with text&#10;&#10;Description automatically generated">
            <a:extLst>
              <a:ext uri="{FF2B5EF4-FFF2-40B4-BE49-F238E27FC236}">
                <a16:creationId xmlns:a16="http://schemas.microsoft.com/office/drawing/2014/main" id="{B46395AA-B485-5754-A816-0D0568F6C84E}"/>
              </a:ext>
            </a:extLst>
          </p:cNvPr>
          <p:cNvPicPr>
            <a:picLocks noChangeAspect="1"/>
          </p:cNvPicPr>
          <p:nvPr/>
        </p:nvPicPr>
        <p:blipFill rotWithShape="1">
          <a:blip r:embed="rId2">
            <a:extLst>
              <a:ext uri="{28A0092B-C50C-407E-A947-70E740481C1C}">
                <a14:useLocalDpi xmlns:a14="http://schemas.microsoft.com/office/drawing/2010/main" val="0"/>
              </a:ext>
            </a:extLst>
          </a:blip>
          <a:srcRect l="5206" r="5866" b="18061"/>
          <a:stretch/>
        </p:blipFill>
        <p:spPr bwMode="auto">
          <a:xfrm>
            <a:off x="5421631" y="835272"/>
            <a:ext cx="2562225" cy="1149716"/>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F470EB04-8BA1-E161-5301-EDC0A046D149}"/>
              </a:ext>
            </a:extLst>
          </p:cNvPr>
          <p:cNvSpPr/>
          <p:nvPr/>
        </p:nvSpPr>
        <p:spPr>
          <a:xfrm>
            <a:off x="6259829" y="835272"/>
            <a:ext cx="790575" cy="11497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8" name="Picture 7" descr="A screenshot of a computer&#10;&#10;Description automatically generated">
            <a:extLst>
              <a:ext uri="{FF2B5EF4-FFF2-40B4-BE49-F238E27FC236}">
                <a16:creationId xmlns:a16="http://schemas.microsoft.com/office/drawing/2014/main" id="{EDF14C9C-D9A3-C86D-BDD8-5B4E40D2A47C}"/>
              </a:ext>
            </a:extLst>
          </p:cNvPr>
          <p:cNvPicPr>
            <a:picLocks noChangeAspect="1"/>
          </p:cNvPicPr>
          <p:nvPr/>
        </p:nvPicPr>
        <p:blipFill rotWithShape="1">
          <a:blip r:embed="rId3">
            <a:extLst>
              <a:ext uri="{28A0092B-C50C-407E-A947-70E740481C1C}">
                <a14:useLocalDpi xmlns:a14="http://schemas.microsoft.com/office/drawing/2010/main" val="0"/>
              </a:ext>
            </a:extLst>
          </a:blip>
          <a:srcRect b="17331"/>
          <a:stretch/>
        </p:blipFill>
        <p:spPr bwMode="auto">
          <a:xfrm>
            <a:off x="5771198" y="2581570"/>
            <a:ext cx="5730239" cy="3560951"/>
          </a:xfrm>
          <a:prstGeom prst="rect">
            <a:avLst/>
          </a:prstGeom>
          <a:ln w="19050">
            <a:solidFill>
              <a:schemeClr val="tx1"/>
            </a:solid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97341BD8-4A6A-7074-D1A3-124429A4C20A}"/>
              </a:ext>
            </a:extLst>
          </p:cNvPr>
          <p:cNvSpPr/>
          <p:nvPr/>
        </p:nvSpPr>
        <p:spPr>
          <a:xfrm>
            <a:off x="8636317" y="2902336"/>
            <a:ext cx="919913" cy="19019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1" name="Straight Arrow Connector 10">
            <a:extLst>
              <a:ext uri="{FF2B5EF4-FFF2-40B4-BE49-F238E27FC236}">
                <a16:creationId xmlns:a16="http://schemas.microsoft.com/office/drawing/2014/main" id="{F38649B9-C679-694E-1802-D81CA288935B}"/>
              </a:ext>
            </a:extLst>
          </p:cNvPr>
          <p:cNvCxnSpPr>
            <a:cxnSpLocks/>
          </p:cNvCxnSpPr>
          <p:nvPr/>
        </p:nvCxnSpPr>
        <p:spPr>
          <a:xfrm>
            <a:off x="9045799" y="2581570"/>
            <a:ext cx="50474" cy="3207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9">
            <a:extLst>
              <a:ext uri="{FF2B5EF4-FFF2-40B4-BE49-F238E27FC236}">
                <a16:creationId xmlns:a16="http://schemas.microsoft.com/office/drawing/2014/main" id="{3880D03C-F827-D510-5BCB-AB30CAE6B1BC}"/>
              </a:ext>
            </a:extLst>
          </p:cNvPr>
          <p:cNvSpPr txBox="1"/>
          <p:nvPr/>
        </p:nvSpPr>
        <p:spPr>
          <a:xfrm>
            <a:off x="7354887" y="2305754"/>
            <a:ext cx="1991995" cy="332105"/>
          </a:xfrm>
          <a:prstGeom prst="rect">
            <a:avLst/>
          </a:prstGeom>
          <a:solidFill>
            <a:schemeClr val="bg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1. Click</a:t>
            </a:r>
            <a:r>
              <a:rPr lang="it-IT" sz="1200" dirty="0">
                <a:solidFill>
                  <a:srgbClr val="FF0000"/>
                </a:solidFill>
                <a:latin typeface="Times New Roman" panose="02020603050405020304" pitchFamily="18" charset="0"/>
                <a:ea typeface="Times New Roman" panose="02020603050405020304" pitchFamily="18" charset="0"/>
              </a:rPr>
              <a:t> on the ‘settings’ tab</a:t>
            </a:r>
            <a:endParaRPr lang="en-CH" sz="1200" dirty="0">
              <a:effectLst/>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8ECA4C40-4211-DC74-0F33-42C75186A15B}"/>
              </a:ext>
            </a:extLst>
          </p:cNvPr>
          <p:cNvSpPr/>
          <p:nvPr/>
        </p:nvSpPr>
        <p:spPr>
          <a:xfrm>
            <a:off x="5752249" y="3099238"/>
            <a:ext cx="1602638" cy="9377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Rectangle 14">
            <a:extLst>
              <a:ext uri="{FF2B5EF4-FFF2-40B4-BE49-F238E27FC236}">
                <a16:creationId xmlns:a16="http://schemas.microsoft.com/office/drawing/2014/main" id="{BB0E0D56-26CF-90C8-FCBC-B0B7439EDE2D}"/>
              </a:ext>
            </a:extLst>
          </p:cNvPr>
          <p:cNvSpPr/>
          <p:nvPr/>
        </p:nvSpPr>
        <p:spPr>
          <a:xfrm>
            <a:off x="7354887" y="3822567"/>
            <a:ext cx="1385990" cy="13445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9B4163D9-C6DC-3ADC-5656-8C40675CAB7C}"/>
              </a:ext>
            </a:extLst>
          </p:cNvPr>
          <p:cNvSpPr/>
          <p:nvPr/>
        </p:nvSpPr>
        <p:spPr>
          <a:xfrm>
            <a:off x="10080016" y="4714439"/>
            <a:ext cx="1385990" cy="99062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7" name="Straight Arrow Connector 16">
            <a:extLst>
              <a:ext uri="{FF2B5EF4-FFF2-40B4-BE49-F238E27FC236}">
                <a16:creationId xmlns:a16="http://schemas.microsoft.com/office/drawing/2014/main" id="{A443FC50-3B5D-5D03-35F4-A907C121C561}"/>
              </a:ext>
            </a:extLst>
          </p:cNvPr>
          <p:cNvCxnSpPr>
            <a:cxnSpLocks/>
          </p:cNvCxnSpPr>
          <p:nvPr/>
        </p:nvCxnSpPr>
        <p:spPr>
          <a:xfrm flipV="1">
            <a:off x="5415343" y="4117637"/>
            <a:ext cx="385071" cy="13768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8A79FF7-8EC8-FD57-6643-ECA96B3959BD}"/>
              </a:ext>
            </a:extLst>
          </p:cNvPr>
          <p:cNvCxnSpPr>
            <a:cxnSpLocks/>
          </p:cNvCxnSpPr>
          <p:nvPr/>
        </p:nvCxnSpPr>
        <p:spPr>
          <a:xfrm flipV="1">
            <a:off x="5415342" y="4798474"/>
            <a:ext cx="1904114" cy="762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72D7FE-3220-0DA1-9145-20254543682A}"/>
              </a:ext>
            </a:extLst>
          </p:cNvPr>
          <p:cNvCxnSpPr>
            <a:cxnSpLocks/>
          </p:cNvCxnSpPr>
          <p:nvPr/>
        </p:nvCxnSpPr>
        <p:spPr>
          <a:xfrm flipV="1">
            <a:off x="5388061" y="5494472"/>
            <a:ext cx="4637001" cy="883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9">
            <a:extLst>
              <a:ext uri="{FF2B5EF4-FFF2-40B4-BE49-F238E27FC236}">
                <a16:creationId xmlns:a16="http://schemas.microsoft.com/office/drawing/2014/main" id="{8153625D-424C-02EE-8305-3046E1275568}"/>
              </a:ext>
            </a:extLst>
          </p:cNvPr>
          <p:cNvSpPr txBox="1"/>
          <p:nvPr/>
        </p:nvSpPr>
        <p:spPr>
          <a:xfrm>
            <a:off x="3675352" y="5483407"/>
            <a:ext cx="1758757" cy="476251"/>
          </a:xfrm>
          <a:prstGeom prst="rect">
            <a:avLst/>
          </a:prstGeom>
          <a:solidFill>
            <a:schemeClr val="bg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latin typeface="Times New Roman" panose="02020603050405020304" pitchFamily="18" charset="0"/>
                <a:ea typeface="Times New Roman" panose="02020603050405020304" pitchFamily="18" charset="0"/>
              </a:rPr>
              <a:t>2. </a:t>
            </a:r>
            <a:r>
              <a:rPr lang="it-IT" sz="1200" dirty="0" err="1">
                <a:solidFill>
                  <a:srgbClr val="FF0000"/>
                </a:solidFill>
                <a:effectLst/>
                <a:latin typeface="Times New Roman" panose="02020603050405020304" pitchFamily="18" charset="0"/>
                <a:ea typeface="Times New Roman" panose="02020603050405020304" pitchFamily="18" charset="0"/>
              </a:rPr>
              <a:t>Verify</a:t>
            </a:r>
            <a:r>
              <a:rPr lang="it-IT" sz="1200" dirty="0">
                <a:solidFill>
                  <a:srgbClr val="FF0000"/>
                </a:solidFill>
                <a:effectLst/>
                <a:latin typeface="Times New Roman" panose="02020603050405020304" pitchFamily="18" charset="0"/>
                <a:ea typeface="Times New Roman" panose="02020603050405020304" pitchFamily="18" charset="0"/>
              </a:rPr>
              <a:t> </a:t>
            </a:r>
            <a:r>
              <a:rPr lang="it-IT" sz="1200" dirty="0" err="1">
                <a:solidFill>
                  <a:srgbClr val="FF0000"/>
                </a:solidFill>
                <a:effectLst/>
                <a:latin typeface="Times New Roman" panose="02020603050405020304" pitchFamily="18" charset="0"/>
                <a:ea typeface="Times New Roman" panose="02020603050405020304" pitchFamily="18" charset="0"/>
              </a:rPr>
              <a:t>that</a:t>
            </a:r>
            <a:r>
              <a:rPr lang="it-IT" sz="1200" dirty="0">
                <a:solidFill>
                  <a:srgbClr val="FF0000"/>
                </a:solidFill>
                <a:effectLst/>
                <a:latin typeface="Times New Roman" panose="02020603050405020304" pitchFamily="18" charset="0"/>
                <a:ea typeface="Times New Roman" panose="02020603050405020304" pitchFamily="18" charset="0"/>
              </a:rPr>
              <a:t> </a:t>
            </a:r>
            <a:r>
              <a:rPr lang="it-IT" sz="1200" dirty="0" err="1">
                <a:solidFill>
                  <a:srgbClr val="FF0000"/>
                </a:solidFill>
                <a:effectLst/>
                <a:latin typeface="Times New Roman" panose="02020603050405020304" pitchFamily="18" charset="0"/>
                <a:ea typeface="Times New Roman" panose="02020603050405020304" pitchFamily="18" charset="0"/>
              </a:rPr>
              <a:t>there</a:t>
            </a:r>
            <a:r>
              <a:rPr lang="it-IT" sz="1200" dirty="0">
                <a:solidFill>
                  <a:srgbClr val="FF0000"/>
                </a:solidFill>
                <a:effectLst/>
                <a:latin typeface="Times New Roman" panose="02020603050405020304" pitchFamily="18" charset="0"/>
                <a:ea typeface="Times New Roman" panose="02020603050405020304" pitchFamily="18" charset="0"/>
              </a:rPr>
              <a:t> are </a:t>
            </a:r>
            <a:r>
              <a:rPr lang="it-IT" sz="1200" dirty="0" err="1">
                <a:solidFill>
                  <a:srgbClr val="FF0000"/>
                </a:solidFill>
                <a:effectLst/>
                <a:latin typeface="Times New Roman" panose="02020603050405020304" pitchFamily="18" charset="0"/>
                <a:ea typeface="Times New Roman" panose="02020603050405020304" pitchFamily="18" charset="0"/>
              </a:rPr>
              <a:t>number</a:t>
            </a:r>
            <a:r>
              <a:rPr lang="it-IT" sz="1200" dirty="0">
                <a:solidFill>
                  <a:srgbClr val="FF0000"/>
                </a:solidFill>
                <a:effectLst/>
                <a:latin typeface="Times New Roman" panose="02020603050405020304" pitchFamily="18" charset="0"/>
                <a:ea typeface="Times New Roman" panose="02020603050405020304" pitchFamily="18" charset="0"/>
              </a:rPr>
              <a:t> </a:t>
            </a:r>
            <a:r>
              <a:rPr lang="it-IT" sz="1200" dirty="0" err="1">
                <a:solidFill>
                  <a:srgbClr val="FF0000"/>
                </a:solidFill>
                <a:effectLst/>
                <a:latin typeface="Times New Roman" panose="02020603050405020304" pitchFamily="18" charset="0"/>
                <a:ea typeface="Times New Roman" panose="02020603050405020304" pitchFamily="18" charset="0"/>
              </a:rPr>
              <a:t>values</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229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1479C-476C-AED1-5745-8185E075F954}"/>
              </a:ext>
            </a:extLst>
          </p:cNvPr>
          <p:cNvSpPr>
            <a:spLocks noGrp="1"/>
          </p:cNvSpPr>
          <p:nvPr>
            <p:ph idx="1"/>
          </p:nvPr>
        </p:nvSpPr>
        <p:spPr>
          <a:xfrm>
            <a:off x="838200" y="546100"/>
            <a:ext cx="10515600" cy="5630863"/>
          </a:xfrm>
        </p:spPr>
        <p:txBody>
          <a:bodyPr>
            <a:normAutofit/>
          </a:bodyPr>
          <a:lstStyle/>
          <a:p>
            <a:pPr marL="0" indent="0">
              <a:buNone/>
            </a:pPr>
            <a:r>
              <a:rPr lang="en-US" sz="2000" kern="0" dirty="0">
                <a:solidFill>
                  <a:srgbClr val="000000"/>
                </a:solidFill>
                <a:effectLst/>
                <a:latin typeface="Arial" panose="020B0604020202020204" pitchFamily="34" charset="0"/>
                <a:ea typeface="Times New Roman" panose="02020603050405020304" pitchFamily="18" charset="0"/>
              </a:rPr>
              <a:t>12. Click on “Set Time &amp; Data form PC”</a:t>
            </a:r>
            <a:endParaRPr lang="en-CH" sz="3200" dirty="0"/>
          </a:p>
        </p:txBody>
      </p:sp>
      <p:grpSp>
        <p:nvGrpSpPr>
          <p:cNvPr id="45" name="Group 44">
            <a:extLst>
              <a:ext uri="{FF2B5EF4-FFF2-40B4-BE49-F238E27FC236}">
                <a16:creationId xmlns:a16="http://schemas.microsoft.com/office/drawing/2014/main" id="{C7F131D0-B374-95D2-6FEC-67269FFFF508}"/>
              </a:ext>
            </a:extLst>
          </p:cNvPr>
          <p:cNvGrpSpPr/>
          <p:nvPr/>
        </p:nvGrpSpPr>
        <p:grpSpPr>
          <a:xfrm>
            <a:off x="369590" y="1996954"/>
            <a:ext cx="4794778" cy="3500147"/>
            <a:chOff x="218757" y="1550034"/>
            <a:chExt cx="4126231" cy="2818765"/>
          </a:xfrm>
        </p:grpSpPr>
        <p:pic>
          <p:nvPicPr>
            <p:cNvPr id="4" name="Picture 3" descr="A screenshot of a computer&#10;&#10;Description automatically generated">
              <a:extLst>
                <a:ext uri="{FF2B5EF4-FFF2-40B4-BE49-F238E27FC236}">
                  <a16:creationId xmlns:a16="http://schemas.microsoft.com/office/drawing/2014/main" id="{C3C4D497-C209-10A3-E7C0-AFCF406DAE50}"/>
                </a:ext>
              </a:extLst>
            </p:cNvPr>
            <p:cNvPicPr>
              <a:picLocks noChangeAspect="1"/>
            </p:cNvPicPr>
            <p:nvPr/>
          </p:nvPicPr>
          <p:blipFill rotWithShape="1">
            <a:blip r:embed="rId2">
              <a:extLst>
                <a:ext uri="{28A0092B-C50C-407E-A947-70E740481C1C}">
                  <a14:useLocalDpi xmlns:a14="http://schemas.microsoft.com/office/drawing/2010/main" val="0"/>
                </a:ext>
              </a:extLst>
            </a:blip>
            <a:srcRect b="9119"/>
            <a:stretch/>
          </p:blipFill>
          <p:spPr bwMode="auto">
            <a:xfrm>
              <a:off x="218757" y="1550034"/>
              <a:ext cx="4126231" cy="2818765"/>
            </a:xfrm>
            <a:prstGeom prst="rect">
              <a:avLst/>
            </a:prstGeom>
            <a:ln w="19050">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048DFCB-4034-382C-63CF-AC3776ED6110}"/>
                </a:ext>
              </a:extLst>
            </p:cNvPr>
            <p:cNvSpPr/>
            <p:nvPr/>
          </p:nvSpPr>
          <p:spPr>
            <a:xfrm>
              <a:off x="1414462" y="3689350"/>
              <a:ext cx="896938" cy="1196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6" name="Straight Arrow Connector 5">
            <a:extLst>
              <a:ext uri="{FF2B5EF4-FFF2-40B4-BE49-F238E27FC236}">
                <a16:creationId xmlns:a16="http://schemas.microsoft.com/office/drawing/2014/main" id="{D7CC4A14-4CE6-C952-CD61-171692C0CB16}"/>
              </a:ext>
            </a:extLst>
          </p:cNvPr>
          <p:cNvCxnSpPr>
            <a:cxnSpLocks/>
            <a:stCxn id="7" idx="2"/>
          </p:cNvCxnSpPr>
          <p:nvPr/>
        </p:nvCxnSpPr>
        <p:spPr>
          <a:xfrm>
            <a:off x="1686683" y="1743646"/>
            <a:ext cx="370717" cy="27997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9">
            <a:extLst>
              <a:ext uri="{FF2B5EF4-FFF2-40B4-BE49-F238E27FC236}">
                <a16:creationId xmlns:a16="http://schemas.microsoft.com/office/drawing/2014/main" id="{75092D45-CA84-2347-0365-AA4999D2C558}"/>
              </a:ext>
            </a:extLst>
          </p:cNvPr>
          <p:cNvSpPr txBox="1"/>
          <p:nvPr/>
        </p:nvSpPr>
        <p:spPr>
          <a:xfrm>
            <a:off x="481135" y="1390411"/>
            <a:ext cx="2411095" cy="353235"/>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Click ‘Set Time &amp; Date form PC</a:t>
            </a:r>
            <a:endParaRPr lang="en-CH" sz="1200" dirty="0">
              <a:effectLst/>
              <a:latin typeface="Times New Roman" panose="02020603050405020304" pitchFamily="18" charset="0"/>
              <a:ea typeface="Times New Roman" panose="02020603050405020304" pitchFamily="18" charset="0"/>
            </a:endParaRPr>
          </a:p>
        </p:txBody>
      </p:sp>
      <p:grpSp>
        <p:nvGrpSpPr>
          <p:cNvPr id="42" name="Group 41">
            <a:extLst>
              <a:ext uri="{FF2B5EF4-FFF2-40B4-BE49-F238E27FC236}">
                <a16:creationId xmlns:a16="http://schemas.microsoft.com/office/drawing/2014/main" id="{F43F76DD-EAE2-A929-6B30-764829B3F1F5}"/>
              </a:ext>
            </a:extLst>
          </p:cNvPr>
          <p:cNvGrpSpPr/>
          <p:nvPr/>
        </p:nvGrpSpPr>
        <p:grpSpPr>
          <a:xfrm>
            <a:off x="7021938" y="1978349"/>
            <a:ext cx="4660523" cy="3500148"/>
            <a:chOff x="2831462" y="3044560"/>
            <a:chExt cx="3933362" cy="2836092"/>
          </a:xfrm>
        </p:grpSpPr>
        <p:pic>
          <p:nvPicPr>
            <p:cNvPr id="10" name="Picture 9" descr="A screenshot of a computer&#10;&#10;Description automatically generated">
              <a:extLst>
                <a:ext uri="{FF2B5EF4-FFF2-40B4-BE49-F238E27FC236}">
                  <a16:creationId xmlns:a16="http://schemas.microsoft.com/office/drawing/2014/main" id="{58120BCF-ED99-81BD-4016-5372BE7134DD}"/>
                </a:ext>
              </a:extLst>
            </p:cNvPr>
            <p:cNvPicPr>
              <a:picLocks noChangeAspect="1"/>
            </p:cNvPicPr>
            <p:nvPr/>
          </p:nvPicPr>
          <p:blipFill rotWithShape="1">
            <a:blip r:embed="rId2">
              <a:extLst>
                <a:ext uri="{28A0092B-C50C-407E-A947-70E740481C1C}">
                  <a14:useLocalDpi xmlns:a14="http://schemas.microsoft.com/office/drawing/2010/main" val="0"/>
                </a:ext>
              </a:extLst>
            </a:blip>
            <a:srcRect b="4660"/>
            <a:stretch/>
          </p:blipFill>
          <p:spPr bwMode="auto">
            <a:xfrm>
              <a:off x="2831462" y="3044560"/>
              <a:ext cx="3933362" cy="2818765"/>
            </a:xfrm>
            <a:prstGeom prst="rect">
              <a:avLst/>
            </a:prstGeom>
            <a:ln w="19050">
              <a:solidFill>
                <a:schemeClr val="tx1"/>
              </a:solid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9336ADED-1627-5717-7699-5E11315D4552}"/>
                </a:ext>
              </a:extLst>
            </p:cNvPr>
            <p:cNvSpPr/>
            <p:nvPr/>
          </p:nvSpPr>
          <p:spPr>
            <a:xfrm>
              <a:off x="2831462" y="5708971"/>
              <a:ext cx="1566725" cy="1716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13" name="Straight Arrow Connector 12">
            <a:extLst>
              <a:ext uri="{FF2B5EF4-FFF2-40B4-BE49-F238E27FC236}">
                <a16:creationId xmlns:a16="http://schemas.microsoft.com/office/drawing/2014/main" id="{08EC4FA4-E61E-4892-66F2-C745B068C30D}"/>
              </a:ext>
            </a:extLst>
          </p:cNvPr>
          <p:cNvCxnSpPr>
            <a:cxnSpLocks/>
            <a:stCxn id="26" idx="2"/>
          </p:cNvCxnSpPr>
          <p:nvPr/>
        </p:nvCxnSpPr>
        <p:spPr>
          <a:xfrm flipH="1">
            <a:off x="8158126" y="1727119"/>
            <a:ext cx="1116501" cy="3518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EC73EA2-0823-4468-1282-013954143690}"/>
              </a:ext>
            </a:extLst>
          </p:cNvPr>
          <p:cNvGrpSpPr/>
          <p:nvPr/>
        </p:nvGrpSpPr>
        <p:grpSpPr>
          <a:xfrm>
            <a:off x="4749800" y="3030546"/>
            <a:ext cx="2692400" cy="939800"/>
            <a:chOff x="3115470" y="1881268"/>
            <a:chExt cx="2692400" cy="939800"/>
          </a:xfrm>
        </p:grpSpPr>
        <p:pic>
          <p:nvPicPr>
            <p:cNvPr id="19" name="Picture 18" descr="A computer error message&#10;&#10;Description automatically generated">
              <a:extLst>
                <a:ext uri="{FF2B5EF4-FFF2-40B4-BE49-F238E27FC236}">
                  <a16:creationId xmlns:a16="http://schemas.microsoft.com/office/drawing/2014/main" id="{A28D34FE-D611-49B0-51AA-8C9C52660204}"/>
                </a:ext>
              </a:extLst>
            </p:cNvPr>
            <p:cNvPicPr>
              <a:picLocks noChangeAspect="1"/>
            </p:cNvPicPr>
            <p:nvPr/>
          </p:nvPicPr>
          <p:blipFill>
            <a:blip r:embed="rId3"/>
            <a:stretch>
              <a:fillRect/>
            </a:stretch>
          </p:blipFill>
          <p:spPr>
            <a:xfrm>
              <a:off x="3115470" y="1881268"/>
              <a:ext cx="2692400" cy="939800"/>
            </a:xfrm>
            <a:prstGeom prst="rect">
              <a:avLst/>
            </a:prstGeom>
            <a:ln w="19050">
              <a:solidFill>
                <a:schemeClr val="tx1"/>
              </a:solidFill>
            </a:ln>
          </p:spPr>
        </p:pic>
        <p:sp>
          <p:nvSpPr>
            <p:cNvPr id="21" name="Rectangle 20">
              <a:extLst>
                <a:ext uri="{FF2B5EF4-FFF2-40B4-BE49-F238E27FC236}">
                  <a16:creationId xmlns:a16="http://schemas.microsoft.com/office/drawing/2014/main" id="{7D0EE1C9-629E-F187-B3AC-531C7CDAD76F}"/>
                </a:ext>
              </a:extLst>
            </p:cNvPr>
            <p:cNvSpPr/>
            <p:nvPr/>
          </p:nvSpPr>
          <p:spPr>
            <a:xfrm>
              <a:off x="4284962" y="2610203"/>
              <a:ext cx="508330" cy="1580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6" name="Text Box 9">
            <a:extLst>
              <a:ext uri="{FF2B5EF4-FFF2-40B4-BE49-F238E27FC236}">
                <a16:creationId xmlns:a16="http://schemas.microsoft.com/office/drawing/2014/main" id="{29D0F5B6-2198-B41C-6F98-71A3878B610C}"/>
              </a:ext>
            </a:extLst>
          </p:cNvPr>
          <p:cNvSpPr txBox="1"/>
          <p:nvPr/>
        </p:nvSpPr>
        <p:spPr>
          <a:xfrm>
            <a:off x="8709046" y="1390411"/>
            <a:ext cx="1131162" cy="33670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3</a:t>
            </a:r>
            <a:r>
              <a:rPr lang="en-US" sz="1200" dirty="0">
                <a:solidFill>
                  <a:srgbClr val="FF0000"/>
                </a:solidFill>
                <a:effectLst/>
                <a:latin typeface="Times New Roman" panose="02020603050405020304" pitchFamily="18" charset="0"/>
                <a:ea typeface="Times New Roman" panose="02020603050405020304" pitchFamily="18" charset="0"/>
              </a:rPr>
              <a:t>. All good</a:t>
            </a:r>
            <a:endParaRPr lang="en-CH" sz="1200" dirty="0">
              <a:effectLst/>
              <a:latin typeface="Times New Roman" panose="02020603050405020304" pitchFamily="18" charset="0"/>
              <a:ea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5A1174DA-DBA0-200D-DBD0-B7854D6A0FA2}"/>
              </a:ext>
            </a:extLst>
          </p:cNvPr>
          <p:cNvCxnSpPr>
            <a:cxnSpLocks/>
            <a:stCxn id="12" idx="2"/>
          </p:cNvCxnSpPr>
          <p:nvPr/>
        </p:nvCxnSpPr>
        <p:spPr>
          <a:xfrm>
            <a:off x="6096000" y="1692990"/>
            <a:ext cx="82308" cy="20625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9">
            <a:extLst>
              <a:ext uri="{FF2B5EF4-FFF2-40B4-BE49-F238E27FC236}">
                <a16:creationId xmlns:a16="http://schemas.microsoft.com/office/drawing/2014/main" id="{DB53DD13-7CD9-57DF-DC4C-FC488B9DD881}"/>
              </a:ext>
            </a:extLst>
          </p:cNvPr>
          <p:cNvSpPr txBox="1"/>
          <p:nvPr/>
        </p:nvSpPr>
        <p:spPr>
          <a:xfrm>
            <a:off x="5530419" y="1356282"/>
            <a:ext cx="1131162" cy="33670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2. Click ‘Yes’</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801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DA9A9-10CF-5C82-C3E6-D0387202B1FF}"/>
              </a:ext>
            </a:extLst>
          </p:cNvPr>
          <p:cNvSpPr>
            <a:spLocks noGrp="1"/>
          </p:cNvSpPr>
          <p:nvPr>
            <p:ph idx="1"/>
          </p:nvPr>
        </p:nvSpPr>
        <p:spPr>
          <a:xfrm>
            <a:off x="503299" y="384561"/>
            <a:ext cx="11185401" cy="5792402"/>
          </a:xfrm>
        </p:spPr>
        <p:txBody>
          <a:bodyPr>
            <a:normAutofit/>
          </a:bodyPr>
          <a:lstStyle/>
          <a:p>
            <a:pPr marL="0" indent="0">
              <a:buNone/>
            </a:pPr>
            <a:r>
              <a:rPr lang="en-US" sz="2000" kern="0" dirty="0">
                <a:solidFill>
                  <a:srgbClr val="000000"/>
                </a:solidFill>
                <a:effectLst/>
                <a:latin typeface="Arial" panose="020B0604020202020204" pitchFamily="34" charset="0"/>
                <a:ea typeface="Times New Roman" panose="02020603050405020304" pitchFamily="18" charset="0"/>
              </a:rPr>
              <a:t>13. Click on</a:t>
            </a:r>
            <a:r>
              <a:rPr lang="en-CH" sz="2000" kern="0" dirty="0">
                <a:solidFill>
                  <a:srgbClr val="000000"/>
                </a:solidFill>
                <a:effectLst/>
                <a:latin typeface="Arial" panose="020B0604020202020204" pitchFamily="34" charset="0"/>
                <a:ea typeface="Times New Roman" panose="02020603050405020304" pitchFamily="18" charset="0"/>
              </a:rPr>
              <a:t> “Align from absolute” </a:t>
            </a:r>
            <a:r>
              <a:rPr lang="en-US" sz="2000" kern="0" dirty="0">
                <a:solidFill>
                  <a:srgbClr val="000000"/>
                </a:solidFill>
                <a:effectLst/>
                <a:latin typeface="Arial" panose="020B0604020202020204" pitchFamily="34" charset="0"/>
                <a:ea typeface="Times New Roman" panose="02020603050405020304" pitchFamily="18" charset="0"/>
              </a:rPr>
              <a:t>(</a:t>
            </a:r>
            <a:r>
              <a:rPr lang="en-US" sz="2000" kern="0" dirty="0">
                <a:solidFill>
                  <a:srgbClr val="FF0000"/>
                </a:solidFill>
                <a:effectLst/>
                <a:latin typeface="Arial" panose="020B0604020202020204" pitchFamily="34" charset="0"/>
                <a:ea typeface="Times New Roman" panose="02020603050405020304" pitchFamily="18" charset="0"/>
              </a:rPr>
              <a:t>NEVER CLICK ON ‘Void Alignment’</a:t>
            </a:r>
            <a:r>
              <a:rPr lang="en-US" sz="2000" kern="0" dirty="0">
                <a:solidFill>
                  <a:srgbClr val="000000"/>
                </a:solidFill>
                <a:effectLst/>
                <a:latin typeface="Arial" panose="020B0604020202020204" pitchFamily="34" charset="0"/>
                <a:ea typeface="Times New Roman" panose="02020603050405020304" pitchFamily="18" charset="0"/>
              </a:rPr>
              <a:t>)</a:t>
            </a:r>
            <a:r>
              <a:rPr lang="en-CH" sz="2000" kern="0" dirty="0">
                <a:solidFill>
                  <a:srgbClr val="000000"/>
                </a:solidFill>
                <a:latin typeface="Arial" panose="020B0604020202020204" pitchFamily="34" charset="0"/>
                <a:ea typeface="Times New Roman" panose="02020603050405020304" pitchFamily="18" charset="0"/>
              </a:rPr>
              <a:t> and minimize Maestro (do not close it)</a:t>
            </a:r>
            <a:endParaRPr lang="en-CH" sz="2000" dirty="0"/>
          </a:p>
        </p:txBody>
      </p:sp>
      <p:grpSp>
        <p:nvGrpSpPr>
          <p:cNvPr id="4" name="Group 3">
            <a:extLst>
              <a:ext uri="{FF2B5EF4-FFF2-40B4-BE49-F238E27FC236}">
                <a16:creationId xmlns:a16="http://schemas.microsoft.com/office/drawing/2014/main" id="{42D115CB-00E2-D2FE-1433-D96CB3ED212E}"/>
              </a:ext>
            </a:extLst>
          </p:cNvPr>
          <p:cNvGrpSpPr/>
          <p:nvPr/>
        </p:nvGrpSpPr>
        <p:grpSpPr>
          <a:xfrm>
            <a:off x="358827" y="1968166"/>
            <a:ext cx="5094236" cy="3554996"/>
            <a:chOff x="6082923" y="3429000"/>
            <a:chExt cx="3762375" cy="2632075"/>
          </a:xfrm>
        </p:grpSpPr>
        <p:pic>
          <p:nvPicPr>
            <p:cNvPr id="5" name="Picture 4" descr="A screenshot of a computer&#10;&#10;Description automatically generated">
              <a:extLst>
                <a:ext uri="{FF2B5EF4-FFF2-40B4-BE49-F238E27FC236}">
                  <a16:creationId xmlns:a16="http://schemas.microsoft.com/office/drawing/2014/main" id="{BA76C79A-FEF3-33F3-67AC-477F3D99C470}"/>
                </a:ext>
              </a:extLst>
            </p:cNvPr>
            <p:cNvPicPr>
              <a:picLocks noChangeAspect="1"/>
            </p:cNvPicPr>
            <p:nvPr/>
          </p:nvPicPr>
          <p:blipFill rotWithShape="1">
            <a:blip r:embed="rId2">
              <a:extLst>
                <a:ext uri="{28A0092B-C50C-407E-A947-70E740481C1C}">
                  <a14:useLocalDpi xmlns:a14="http://schemas.microsoft.com/office/drawing/2010/main" val="0"/>
                </a:ext>
              </a:extLst>
            </a:blip>
            <a:srcRect b="6526"/>
            <a:stretch/>
          </p:blipFill>
          <p:spPr bwMode="auto">
            <a:xfrm>
              <a:off x="6082923" y="3429000"/>
              <a:ext cx="3762375" cy="2632075"/>
            </a:xfrm>
            <a:prstGeom prst="rect">
              <a:avLst/>
            </a:prstGeom>
            <a:ln w="19050">
              <a:solidFill>
                <a:schemeClr val="tx1"/>
              </a:solid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D32A5C36-629A-F92E-A197-C7C150F1CCD7}"/>
                </a:ext>
              </a:extLst>
            </p:cNvPr>
            <p:cNvSpPr/>
            <p:nvPr/>
          </p:nvSpPr>
          <p:spPr>
            <a:xfrm>
              <a:off x="8059035" y="4450609"/>
              <a:ext cx="781050" cy="12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Rectangle 6">
              <a:extLst>
                <a:ext uri="{FF2B5EF4-FFF2-40B4-BE49-F238E27FC236}">
                  <a16:creationId xmlns:a16="http://schemas.microsoft.com/office/drawing/2014/main" id="{7A8E1EBD-3BEC-0A26-4AD3-28600C5F07B8}"/>
                </a:ext>
              </a:extLst>
            </p:cNvPr>
            <p:cNvSpPr/>
            <p:nvPr/>
          </p:nvSpPr>
          <p:spPr>
            <a:xfrm>
              <a:off x="8056439" y="4569831"/>
              <a:ext cx="781050" cy="122555"/>
            </a:xfrm>
            <a:prstGeom prst="rect">
              <a:avLst/>
            </a:prstGeom>
            <a:no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8" name="Straight Arrow Connector 7">
              <a:extLst>
                <a:ext uri="{FF2B5EF4-FFF2-40B4-BE49-F238E27FC236}">
                  <a16:creationId xmlns:a16="http://schemas.microsoft.com/office/drawing/2014/main" id="{DCE90DE6-C64C-3D81-1156-0158DC0A14BD}"/>
                </a:ext>
              </a:extLst>
            </p:cNvPr>
            <p:cNvCxnSpPr/>
            <p:nvPr/>
          </p:nvCxnSpPr>
          <p:spPr>
            <a:xfrm flipV="1">
              <a:off x="7270564" y="4692386"/>
              <a:ext cx="778510" cy="2603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 Box 9">
              <a:extLst>
                <a:ext uri="{FF2B5EF4-FFF2-40B4-BE49-F238E27FC236}">
                  <a16:creationId xmlns:a16="http://schemas.microsoft.com/office/drawing/2014/main" id="{0031B9C3-346D-B1C2-1D88-66E5CEE2B5B3}"/>
                </a:ext>
              </a:extLst>
            </p:cNvPr>
            <p:cNvSpPr txBox="1"/>
            <p:nvPr/>
          </p:nvSpPr>
          <p:spPr>
            <a:xfrm>
              <a:off x="6579455" y="4912519"/>
              <a:ext cx="1265555" cy="26035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a:solidFill>
                    <a:srgbClr val="000000"/>
                  </a:solidFill>
                  <a:effectLst/>
                  <a:latin typeface="Times New Roman" panose="02020603050405020304" pitchFamily="18" charset="0"/>
                  <a:ea typeface="Times New Roman" panose="02020603050405020304" pitchFamily="18" charset="0"/>
                </a:rPr>
                <a:t>NO! NEVER!</a:t>
              </a:r>
              <a:endParaRPr lang="en-CH" sz="1200">
                <a:effectLst/>
                <a:latin typeface="Times New Roman" panose="02020603050405020304" pitchFamily="18" charset="0"/>
                <a:ea typeface="Times New Roman" panose="02020603050405020304" pitchFamily="18" charset="0"/>
              </a:endParaRPr>
            </a:p>
          </p:txBody>
        </p:sp>
      </p:grpSp>
      <p:cxnSp>
        <p:nvCxnSpPr>
          <p:cNvPr id="10" name="Straight Arrow Connector 9">
            <a:extLst>
              <a:ext uri="{FF2B5EF4-FFF2-40B4-BE49-F238E27FC236}">
                <a16:creationId xmlns:a16="http://schemas.microsoft.com/office/drawing/2014/main" id="{976407CA-B7A7-7853-A80C-E7734EF20EF8}"/>
              </a:ext>
            </a:extLst>
          </p:cNvPr>
          <p:cNvCxnSpPr>
            <a:cxnSpLocks/>
          </p:cNvCxnSpPr>
          <p:nvPr/>
        </p:nvCxnSpPr>
        <p:spPr>
          <a:xfrm flipH="1">
            <a:off x="3559726" y="1602384"/>
            <a:ext cx="106468" cy="17456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9">
            <a:extLst>
              <a:ext uri="{FF2B5EF4-FFF2-40B4-BE49-F238E27FC236}">
                <a16:creationId xmlns:a16="http://schemas.microsoft.com/office/drawing/2014/main" id="{6ED9E13E-190D-000E-1FDC-107C090E5372}"/>
              </a:ext>
            </a:extLst>
          </p:cNvPr>
          <p:cNvSpPr txBox="1"/>
          <p:nvPr/>
        </p:nvSpPr>
        <p:spPr>
          <a:xfrm>
            <a:off x="2503461" y="1221663"/>
            <a:ext cx="2325467" cy="44918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1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Click on ‘Align from Absolute’ (</a:t>
            </a:r>
            <a:r>
              <a:rPr lang="en-US" sz="1200" kern="0"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NOT </a:t>
            </a:r>
            <a:r>
              <a:rPr lang="en-US" sz="1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‘Void Alignment’)</a:t>
            </a:r>
            <a:r>
              <a:rPr lang="en-CH" sz="1200" dirty="0">
                <a:effectLst/>
                <a:latin typeface="Times New Roman" panose="02020603050405020304" pitchFamily="18" charset="0"/>
                <a:cs typeface="Times New Roman" panose="02020603050405020304" pitchFamily="18" charset="0"/>
              </a:rPr>
              <a:t> </a:t>
            </a:r>
            <a:endParaRPr lang="en-CH"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descr="A screenshot of a computer&#10;&#10;Description automatically generated">
            <a:extLst>
              <a:ext uri="{FF2B5EF4-FFF2-40B4-BE49-F238E27FC236}">
                <a16:creationId xmlns:a16="http://schemas.microsoft.com/office/drawing/2014/main" id="{E8ABC5F4-F631-31BF-7DA8-5105713A0F9A}"/>
              </a:ext>
            </a:extLst>
          </p:cNvPr>
          <p:cNvPicPr>
            <a:picLocks noChangeAspect="1"/>
          </p:cNvPicPr>
          <p:nvPr/>
        </p:nvPicPr>
        <p:blipFill rotWithShape="1">
          <a:blip r:embed="rId2">
            <a:extLst>
              <a:ext uri="{28A0092B-C50C-407E-A947-70E740481C1C}">
                <a14:useLocalDpi xmlns:a14="http://schemas.microsoft.com/office/drawing/2010/main" val="0"/>
              </a:ext>
            </a:extLst>
          </a:blip>
          <a:srcRect b="4007"/>
          <a:stretch/>
        </p:blipFill>
        <p:spPr bwMode="auto">
          <a:xfrm>
            <a:off x="4400064" y="2565571"/>
            <a:ext cx="4894643" cy="3515882"/>
          </a:xfrm>
          <a:prstGeom prst="rect">
            <a:avLst/>
          </a:prstGeom>
          <a:ln w="19050">
            <a:solidFill>
              <a:schemeClr val="tx1"/>
            </a:solidFill>
          </a:ln>
          <a:extLst>
            <a:ext uri="{53640926-AAD7-44D8-BBD7-CCE9431645EC}">
              <a14:shadowObscured xmlns:a14="http://schemas.microsoft.com/office/drawing/2010/main"/>
            </a:ext>
          </a:extLst>
        </p:spPr>
      </p:pic>
      <p:sp>
        <p:nvSpPr>
          <p:cNvPr id="14" name="Text Box 9">
            <a:extLst>
              <a:ext uri="{FF2B5EF4-FFF2-40B4-BE49-F238E27FC236}">
                <a16:creationId xmlns:a16="http://schemas.microsoft.com/office/drawing/2014/main" id="{7BAA0182-96FA-6ED9-13A5-4C67E4449189}"/>
              </a:ext>
            </a:extLst>
          </p:cNvPr>
          <p:cNvSpPr txBox="1"/>
          <p:nvPr/>
        </p:nvSpPr>
        <p:spPr>
          <a:xfrm>
            <a:off x="5787964" y="1968166"/>
            <a:ext cx="995045"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All good</a:t>
            </a:r>
            <a:endParaRPr lang="en-CH" sz="1200" dirty="0">
              <a:effectLst/>
              <a:latin typeface="Times New Roman" panose="02020603050405020304" pitchFamily="18" charset="0"/>
              <a:ea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19164722-F559-CF15-21C5-2D2C986C32DE}"/>
              </a:ext>
            </a:extLst>
          </p:cNvPr>
          <p:cNvCxnSpPr>
            <a:cxnSpLocks/>
          </p:cNvCxnSpPr>
          <p:nvPr/>
        </p:nvCxnSpPr>
        <p:spPr>
          <a:xfrm flipH="1">
            <a:off x="5787964" y="2296082"/>
            <a:ext cx="492789" cy="3614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5FA020E-0809-8939-BD5F-2FC7A1161935}"/>
              </a:ext>
            </a:extLst>
          </p:cNvPr>
          <p:cNvSpPr/>
          <p:nvPr/>
        </p:nvSpPr>
        <p:spPr>
          <a:xfrm>
            <a:off x="4400064" y="5968236"/>
            <a:ext cx="1561824" cy="1132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8" name="Picture 17" descr="A screenshot of a computer&#10;&#10;Description automatically generated">
            <a:extLst>
              <a:ext uri="{FF2B5EF4-FFF2-40B4-BE49-F238E27FC236}">
                <a16:creationId xmlns:a16="http://schemas.microsoft.com/office/drawing/2014/main" id="{1B815B73-A5EC-D8C8-4B54-7E250CDDF368}"/>
              </a:ext>
            </a:extLst>
          </p:cNvPr>
          <p:cNvPicPr>
            <a:picLocks noChangeAspect="1"/>
          </p:cNvPicPr>
          <p:nvPr/>
        </p:nvPicPr>
        <p:blipFill rotWithShape="1">
          <a:blip r:embed="rId2">
            <a:extLst>
              <a:ext uri="{28A0092B-C50C-407E-A947-70E740481C1C}">
                <a14:useLocalDpi xmlns:a14="http://schemas.microsoft.com/office/drawing/2010/main" val="0"/>
              </a:ext>
            </a:extLst>
          </a:blip>
          <a:srcRect b="4007"/>
          <a:stretch/>
        </p:blipFill>
        <p:spPr bwMode="auto">
          <a:xfrm>
            <a:off x="6810021" y="3044429"/>
            <a:ext cx="4878680" cy="3504601"/>
          </a:xfrm>
          <a:prstGeom prst="rect">
            <a:avLst/>
          </a:prstGeom>
          <a:ln w="19050">
            <a:solidFill>
              <a:schemeClr val="tx1"/>
            </a:solidFill>
          </a:ln>
          <a:extLst>
            <a:ext uri="{53640926-AAD7-44D8-BBD7-CCE9431645EC}">
              <a14:shadowObscured xmlns:a14="http://schemas.microsoft.com/office/drawing/2010/main"/>
            </a:ext>
          </a:extLst>
        </p:spPr>
      </p:pic>
      <p:cxnSp>
        <p:nvCxnSpPr>
          <p:cNvPr id="20" name="Straight Arrow Connector 19">
            <a:extLst>
              <a:ext uri="{FF2B5EF4-FFF2-40B4-BE49-F238E27FC236}">
                <a16:creationId xmlns:a16="http://schemas.microsoft.com/office/drawing/2014/main" id="{B8889BA0-ADC9-76D5-DAAC-01B27A873740}"/>
              </a:ext>
            </a:extLst>
          </p:cNvPr>
          <p:cNvCxnSpPr>
            <a:cxnSpLocks/>
          </p:cNvCxnSpPr>
          <p:nvPr/>
        </p:nvCxnSpPr>
        <p:spPr>
          <a:xfrm>
            <a:off x="10379751" y="2862427"/>
            <a:ext cx="491034" cy="1820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63313AD-BF6D-FB3C-ECD6-1289B299C65D}"/>
              </a:ext>
            </a:extLst>
          </p:cNvPr>
          <p:cNvSpPr/>
          <p:nvPr/>
        </p:nvSpPr>
        <p:spPr>
          <a:xfrm>
            <a:off x="10870785" y="3018984"/>
            <a:ext cx="246394" cy="1795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Text Box 9">
            <a:extLst>
              <a:ext uri="{FF2B5EF4-FFF2-40B4-BE49-F238E27FC236}">
                <a16:creationId xmlns:a16="http://schemas.microsoft.com/office/drawing/2014/main" id="{97D72B7F-58BA-B28A-3490-F7FBB7190831}"/>
              </a:ext>
            </a:extLst>
          </p:cNvPr>
          <p:cNvSpPr txBox="1"/>
          <p:nvPr/>
        </p:nvSpPr>
        <p:spPr>
          <a:xfrm>
            <a:off x="9620879" y="2551517"/>
            <a:ext cx="1496300" cy="33606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Minimize Maestro</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200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screenshot of a computer&#10;&#10;Description automatically generated">
            <a:extLst>
              <a:ext uri="{FF2B5EF4-FFF2-40B4-BE49-F238E27FC236}">
                <a16:creationId xmlns:a16="http://schemas.microsoft.com/office/drawing/2014/main" id="{60B4462B-EC81-0023-6A23-6CD03F2A0B30}"/>
              </a:ext>
            </a:extLst>
          </p:cNvPr>
          <p:cNvPicPr>
            <a:picLocks noChangeAspect="1"/>
          </p:cNvPicPr>
          <p:nvPr/>
        </p:nvPicPr>
        <p:blipFill rotWithShape="1">
          <a:blip r:embed="rId2"/>
          <a:srcRect b="25972"/>
          <a:stretch/>
        </p:blipFill>
        <p:spPr>
          <a:xfrm>
            <a:off x="4190704" y="2433176"/>
            <a:ext cx="3222059" cy="3661671"/>
          </a:xfrm>
          <a:prstGeom prst="rect">
            <a:avLst/>
          </a:prstGeom>
          <a:ln w="19050">
            <a:solidFill>
              <a:schemeClr val="tx1"/>
            </a:solidFill>
          </a:ln>
        </p:spPr>
      </p:pic>
      <p:pic>
        <p:nvPicPr>
          <p:cNvPr id="20" name="Picture 19" descr="A screenshot of a computer&#10;&#10;Description automatically generated">
            <a:extLst>
              <a:ext uri="{FF2B5EF4-FFF2-40B4-BE49-F238E27FC236}">
                <a16:creationId xmlns:a16="http://schemas.microsoft.com/office/drawing/2014/main" id="{1C66D3F8-582C-8443-7F86-174AA8F7E530}"/>
              </a:ext>
            </a:extLst>
          </p:cNvPr>
          <p:cNvPicPr>
            <a:picLocks noChangeAspect="1"/>
          </p:cNvPicPr>
          <p:nvPr/>
        </p:nvPicPr>
        <p:blipFill rotWithShape="1">
          <a:blip r:embed="rId3"/>
          <a:srcRect b="19959"/>
          <a:stretch/>
        </p:blipFill>
        <p:spPr>
          <a:xfrm>
            <a:off x="675136" y="2433176"/>
            <a:ext cx="3276042" cy="3661671"/>
          </a:xfrm>
          <a:prstGeom prst="rect">
            <a:avLst/>
          </a:prstGeom>
          <a:ln w="19050">
            <a:solidFill>
              <a:schemeClr val="tx1"/>
            </a:solidFill>
          </a:ln>
        </p:spPr>
      </p:pic>
      <p:sp>
        <p:nvSpPr>
          <p:cNvPr id="3" name="Content Placeholder 2">
            <a:extLst>
              <a:ext uri="{FF2B5EF4-FFF2-40B4-BE49-F238E27FC236}">
                <a16:creationId xmlns:a16="http://schemas.microsoft.com/office/drawing/2014/main" id="{54768FA4-02A1-FE79-ED88-B4CE300ED956}"/>
              </a:ext>
            </a:extLst>
          </p:cNvPr>
          <p:cNvSpPr>
            <a:spLocks noGrp="1"/>
          </p:cNvSpPr>
          <p:nvPr>
            <p:ph idx="1"/>
          </p:nvPr>
        </p:nvSpPr>
        <p:spPr>
          <a:xfrm>
            <a:off x="838200" y="593559"/>
            <a:ext cx="4824663" cy="940242"/>
          </a:xfrm>
        </p:spPr>
        <p:txBody>
          <a:bodyPr>
            <a:normAutofit/>
          </a:bodyPr>
          <a:lstStyle/>
          <a:p>
            <a:pPr marL="0" indent="0">
              <a:buNone/>
            </a:pP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 Open </a:t>
            </a:r>
            <a:r>
              <a:rPr lang="en-US" sz="2000" kern="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SkyX</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b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br>
            <a:endParaRPr lang="en-CH" sz="3200" dirty="0">
              <a:latin typeface="Arial" panose="020B0604020202020204" pitchFamily="34" charset="0"/>
              <a:cs typeface="Arial" panose="020B0604020202020204" pitchFamily="34" charset="0"/>
            </a:endParaRPr>
          </a:p>
        </p:txBody>
      </p:sp>
      <p:pic>
        <p:nvPicPr>
          <p:cNvPr id="6" name="Picture 5" descr="A group of logos with text&#10;&#10;Description automatically generated">
            <a:extLst>
              <a:ext uri="{FF2B5EF4-FFF2-40B4-BE49-F238E27FC236}">
                <a16:creationId xmlns:a16="http://schemas.microsoft.com/office/drawing/2014/main" id="{F0066BFE-C5B2-2BBB-D6BC-9FD404E78171}"/>
              </a:ext>
            </a:extLst>
          </p:cNvPr>
          <p:cNvPicPr>
            <a:picLocks noChangeAspect="1"/>
          </p:cNvPicPr>
          <p:nvPr/>
        </p:nvPicPr>
        <p:blipFill rotWithShape="1">
          <a:blip r:embed="rId4">
            <a:extLst>
              <a:ext uri="{28A0092B-C50C-407E-A947-70E740481C1C}">
                <a14:useLocalDpi xmlns:a14="http://schemas.microsoft.com/office/drawing/2010/main" val="0"/>
              </a:ext>
            </a:extLst>
          </a:blip>
          <a:srcRect l="5206" r="5866" b="18061"/>
          <a:stretch/>
        </p:blipFill>
        <p:spPr bwMode="auto">
          <a:xfrm>
            <a:off x="3146925" y="341365"/>
            <a:ext cx="2179320" cy="97790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7F801482-900D-1E18-02EA-50A70FC9405E}"/>
              </a:ext>
            </a:extLst>
          </p:cNvPr>
          <p:cNvSpPr/>
          <p:nvPr/>
        </p:nvSpPr>
        <p:spPr>
          <a:xfrm>
            <a:off x="4547401" y="345810"/>
            <a:ext cx="746760" cy="9734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TextBox 11">
            <a:extLst>
              <a:ext uri="{FF2B5EF4-FFF2-40B4-BE49-F238E27FC236}">
                <a16:creationId xmlns:a16="http://schemas.microsoft.com/office/drawing/2014/main" id="{E2F6A9FB-FAE0-DC54-9C2E-409B783EFE9F}"/>
              </a:ext>
            </a:extLst>
          </p:cNvPr>
          <p:cNvSpPr txBox="1"/>
          <p:nvPr/>
        </p:nvSpPr>
        <p:spPr>
          <a:xfrm>
            <a:off x="838200" y="1266747"/>
            <a:ext cx="7122692" cy="584775"/>
          </a:xfrm>
          <a:prstGeom prst="rect">
            <a:avLst/>
          </a:prstGeom>
          <a:noFill/>
        </p:spPr>
        <p:txBody>
          <a:bodyPr wrap="square">
            <a:spAutoFit/>
          </a:bodyPr>
          <a:lstStyle/>
          <a:p>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15. C</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onnect the </a:t>
            </a: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camera</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(connect + disconnect + connect)</a:t>
            </a:r>
            <a:r>
              <a:rPr lang="en-CH" sz="3200" dirty="0">
                <a:effectLst/>
                <a:latin typeface="Arial" panose="020B0604020202020204" pitchFamily="34" charset="0"/>
                <a:cs typeface="Arial" panose="020B0604020202020204" pitchFamily="34" charset="0"/>
              </a:rPr>
              <a:t> </a:t>
            </a:r>
            <a:endParaRPr lang="en-CH" sz="2000" dirty="0"/>
          </a:p>
        </p:txBody>
      </p:sp>
      <p:sp>
        <p:nvSpPr>
          <p:cNvPr id="13" name="Rectangle 12">
            <a:extLst>
              <a:ext uri="{FF2B5EF4-FFF2-40B4-BE49-F238E27FC236}">
                <a16:creationId xmlns:a16="http://schemas.microsoft.com/office/drawing/2014/main" id="{B40C115C-68E7-EB0E-B48F-E1D5BC3DC66F}"/>
              </a:ext>
            </a:extLst>
          </p:cNvPr>
          <p:cNvSpPr/>
          <p:nvPr/>
        </p:nvSpPr>
        <p:spPr>
          <a:xfrm>
            <a:off x="713236" y="3123661"/>
            <a:ext cx="525380" cy="2922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5" name="Straight Arrow Connector 14">
            <a:extLst>
              <a:ext uri="{FF2B5EF4-FFF2-40B4-BE49-F238E27FC236}">
                <a16:creationId xmlns:a16="http://schemas.microsoft.com/office/drawing/2014/main" id="{14A72CCB-4953-A7E9-59BB-295CC846F813}"/>
              </a:ext>
            </a:extLst>
          </p:cNvPr>
          <p:cNvCxnSpPr>
            <a:cxnSpLocks/>
            <a:stCxn id="14" idx="2"/>
          </p:cNvCxnSpPr>
          <p:nvPr/>
        </p:nvCxnSpPr>
        <p:spPr>
          <a:xfrm flipH="1">
            <a:off x="1092061" y="2285050"/>
            <a:ext cx="219623" cy="7238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9">
            <a:extLst>
              <a:ext uri="{FF2B5EF4-FFF2-40B4-BE49-F238E27FC236}">
                <a16:creationId xmlns:a16="http://schemas.microsoft.com/office/drawing/2014/main" id="{C2AD5C35-5D3E-E3DD-9B9F-F512B7995E6C}"/>
              </a:ext>
            </a:extLst>
          </p:cNvPr>
          <p:cNvSpPr txBox="1"/>
          <p:nvPr/>
        </p:nvSpPr>
        <p:spPr>
          <a:xfrm>
            <a:off x="573304" y="1963740"/>
            <a:ext cx="1476759"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Click on ‘Camera’</a:t>
            </a:r>
            <a:endParaRPr lang="en-CH" sz="1200" dirty="0">
              <a:effectLst/>
              <a:latin typeface="Times New Roman" panose="02020603050405020304" pitchFamily="18" charset="0"/>
              <a:ea typeface="Times New Roman" panose="02020603050405020304" pitchFamily="18" charset="0"/>
            </a:endParaRPr>
          </a:p>
        </p:txBody>
      </p:sp>
      <p:sp>
        <p:nvSpPr>
          <p:cNvPr id="28" name="Rectangle 27">
            <a:extLst>
              <a:ext uri="{FF2B5EF4-FFF2-40B4-BE49-F238E27FC236}">
                <a16:creationId xmlns:a16="http://schemas.microsoft.com/office/drawing/2014/main" id="{9B5C87E4-31CD-45B0-1F22-BF5FAACA641A}"/>
              </a:ext>
            </a:extLst>
          </p:cNvPr>
          <p:cNvSpPr/>
          <p:nvPr/>
        </p:nvSpPr>
        <p:spPr>
          <a:xfrm>
            <a:off x="1868999" y="3226734"/>
            <a:ext cx="529853" cy="1510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9" name="Straight Arrow Connector 28">
            <a:extLst>
              <a:ext uri="{FF2B5EF4-FFF2-40B4-BE49-F238E27FC236}">
                <a16:creationId xmlns:a16="http://schemas.microsoft.com/office/drawing/2014/main" id="{CF1203C6-AF09-0F10-F420-8B51027F5115}"/>
              </a:ext>
            </a:extLst>
          </p:cNvPr>
          <p:cNvCxnSpPr>
            <a:cxnSpLocks/>
            <a:stCxn id="27" idx="2"/>
          </p:cNvCxnSpPr>
          <p:nvPr/>
        </p:nvCxnSpPr>
        <p:spPr>
          <a:xfrm flipH="1">
            <a:off x="2321859" y="2285050"/>
            <a:ext cx="627812" cy="8500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9">
            <a:extLst>
              <a:ext uri="{FF2B5EF4-FFF2-40B4-BE49-F238E27FC236}">
                <a16:creationId xmlns:a16="http://schemas.microsoft.com/office/drawing/2014/main" id="{011C5AD9-25A0-1654-604B-9592BAF56A22}"/>
              </a:ext>
            </a:extLst>
          </p:cNvPr>
          <p:cNvSpPr txBox="1"/>
          <p:nvPr/>
        </p:nvSpPr>
        <p:spPr>
          <a:xfrm>
            <a:off x="2165655" y="1963740"/>
            <a:ext cx="1568032"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‘Connect’</a:t>
            </a:r>
            <a:endParaRPr lang="en-CH" sz="1200" dirty="0">
              <a:effectLst/>
              <a:latin typeface="Times New Roman" panose="02020603050405020304" pitchFamily="18" charset="0"/>
              <a:ea typeface="Times New Roman" panose="02020603050405020304" pitchFamily="18" charset="0"/>
            </a:endParaRPr>
          </a:p>
        </p:txBody>
      </p:sp>
      <p:pic>
        <p:nvPicPr>
          <p:cNvPr id="36" name="Picture 35" descr="A screenshot of a computer&#10;&#10;Description automatically generated">
            <a:extLst>
              <a:ext uri="{FF2B5EF4-FFF2-40B4-BE49-F238E27FC236}">
                <a16:creationId xmlns:a16="http://schemas.microsoft.com/office/drawing/2014/main" id="{B7D0E84F-1268-12F7-49F6-723C8E5C11DE}"/>
              </a:ext>
            </a:extLst>
          </p:cNvPr>
          <p:cNvPicPr>
            <a:picLocks noChangeAspect="1"/>
          </p:cNvPicPr>
          <p:nvPr/>
        </p:nvPicPr>
        <p:blipFill>
          <a:blip r:embed="rId5"/>
          <a:stretch>
            <a:fillRect/>
          </a:stretch>
        </p:blipFill>
        <p:spPr>
          <a:xfrm>
            <a:off x="3478796" y="3269785"/>
            <a:ext cx="1841500" cy="1727200"/>
          </a:xfrm>
          <a:prstGeom prst="rect">
            <a:avLst/>
          </a:prstGeom>
          <a:ln w="19050">
            <a:solidFill>
              <a:schemeClr val="tx1"/>
            </a:solidFill>
          </a:ln>
        </p:spPr>
      </p:pic>
      <p:cxnSp>
        <p:nvCxnSpPr>
          <p:cNvPr id="38" name="Straight Arrow Connector 37">
            <a:extLst>
              <a:ext uri="{FF2B5EF4-FFF2-40B4-BE49-F238E27FC236}">
                <a16:creationId xmlns:a16="http://schemas.microsoft.com/office/drawing/2014/main" id="{A1212E10-B017-2A32-D72F-11ADE6DDA95A}"/>
              </a:ext>
            </a:extLst>
          </p:cNvPr>
          <p:cNvCxnSpPr>
            <a:cxnSpLocks/>
          </p:cNvCxnSpPr>
          <p:nvPr/>
        </p:nvCxnSpPr>
        <p:spPr>
          <a:xfrm flipH="1">
            <a:off x="4069976" y="2193868"/>
            <a:ext cx="753036" cy="10546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 Box 9">
            <a:extLst>
              <a:ext uri="{FF2B5EF4-FFF2-40B4-BE49-F238E27FC236}">
                <a16:creationId xmlns:a16="http://schemas.microsoft.com/office/drawing/2014/main" id="{B8135D2C-98CE-8EB5-2AEC-7A35B304B661}"/>
              </a:ext>
            </a:extLst>
          </p:cNvPr>
          <p:cNvSpPr txBox="1"/>
          <p:nvPr/>
        </p:nvSpPr>
        <p:spPr>
          <a:xfrm>
            <a:off x="3958665" y="1849440"/>
            <a:ext cx="1568032" cy="4897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3. A window like this should appear</a:t>
            </a:r>
            <a:endParaRPr lang="en-CH" sz="1200" dirty="0">
              <a:effectLst/>
              <a:latin typeface="Times New Roman" panose="02020603050405020304" pitchFamily="18" charset="0"/>
              <a:ea typeface="Times New Roman" panose="02020603050405020304" pitchFamily="18" charset="0"/>
            </a:endParaRPr>
          </a:p>
        </p:txBody>
      </p:sp>
      <p:cxnSp>
        <p:nvCxnSpPr>
          <p:cNvPr id="43" name="Straight Arrow Connector 42">
            <a:extLst>
              <a:ext uri="{FF2B5EF4-FFF2-40B4-BE49-F238E27FC236}">
                <a16:creationId xmlns:a16="http://schemas.microsoft.com/office/drawing/2014/main" id="{D9A5AD86-970B-383C-2808-22564EAB29F8}"/>
              </a:ext>
            </a:extLst>
          </p:cNvPr>
          <p:cNvCxnSpPr>
            <a:cxnSpLocks/>
          </p:cNvCxnSpPr>
          <p:nvPr/>
        </p:nvCxnSpPr>
        <p:spPr>
          <a:xfrm>
            <a:off x="6524750" y="2172097"/>
            <a:ext cx="140555" cy="9515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 Box 9">
            <a:extLst>
              <a:ext uri="{FF2B5EF4-FFF2-40B4-BE49-F238E27FC236}">
                <a16:creationId xmlns:a16="http://schemas.microsoft.com/office/drawing/2014/main" id="{C21F28AD-9E2F-040A-3648-D6035BE36A30}"/>
              </a:ext>
            </a:extLst>
          </p:cNvPr>
          <p:cNvSpPr txBox="1"/>
          <p:nvPr/>
        </p:nvSpPr>
        <p:spPr>
          <a:xfrm>
            <a:off x="5779826" y="1941831"/>
            <a:ext cx="1723775" cy="29940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‘Disconnect’</a:t>
            </a:r>
            <a:endParaRPr lang="en-CH" sz="1200" dirty="0">
              <a:effectLst/>
              <a:latin typeface="Times New Roman" panose="02020603050405020304" pitchFamily="18" charset="0"/>
              <a:ea typeface="Times New Roman" panose="02020603050405020304" pitchFamily="18" charset="0"/>
            </a:endParaRPr>
          </a:p>
        </p:txBody>
      </p:sp>
      <p:sp>
        <p:nvSpPr>
          <p:cNvPr id="45" name="Rectangle 44">
            <a:extLst>
              <a:ext uri="{FF2B5EF4-FFF2-40B4-BE49-F238E27FC236}">
                <a16:creationId xmlns:a16="http://schemas.microsoft.com/office/drawing/2014/main" id="{2BC353E9-5D6B-FFCD-3482-B61CFE518ECB}"/>
              </a:ext>
            </a:extLst>
          </p:cNvPr>
          <p:cNvSpPr/>
          <p:nvPr/>
        </p:nvSpPr>
        <p:spPr>
          <a:xfrm>
            <a:off x="6399166" y="3215159"/>
            <a:ext cx="529853" cy="1510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46" name="Picture 45" descr="A screenshot of a computer&#10;&#10;Description automatically generated">
            <a:extLst>
              <a:ext uri="{FF2B5EF4-FFF2-40B4-BE49-F238E27FC236}">
                <a16:creationId xmlns:a16="http://schemas.microsoft.com/office/drawing/2014/main" id="{BBAA2CED-17F8-A813-FB42-096A54D44121}"/>
              </a:ext>
            </a:extLst>
          </p:cNvPr>
          <p:cNvPicPr>
            <a:picLocks noChangeAspect="1"/>
          </p:cNvPicPr>
          <p:nvPr/>
        </p:nvPicPr>
        <p:blipFill rotWithShape="1">
          <a:blip r:embed="rId3"/>
          <a:srcRect b="19959"/>
          <a:stretch/>
        </p:blipFill>
        <p:spPr>
          <a:xfrm>
            <a:off x="7663358" y="2433176"/>
            <a:ext cx="3276042" cy="3661671"/>
          </a:xfrm>
          <a:prstGeom prst="rect">
            <a:avLst/>
          </a:prstGeom>
          <a:ln w="19050">
            <a:solidFill>
              <a:schemeClr val="tx1"/>
            </a:solidFill>
          </a:ln>
        </p:spPr>
      </p:pic>
      <p:sp>
        <p:nvSpPr>
          <p:cNvPr id="51" name="Rectangle 50">
            <a:extLst>
              <a:ext uri="{FF2B5EF4-FFF2-40B4-BE49-F238E27FC236}">
                <a16:creationId xmlns:a16="http://schemas.microsoft.com/office/drawing/2014/main" id="{55781508-15BA-4F7D-AC89-6F49A94EE4F0}"/>
              </a:ext>
            </a:extLst>
          </p:cNvPr>
          <p:cNvSpPr/>
          <p:nvPr/>
        </p:nvSpPr>
        <p:spPr>
          <a:xfrm>
            <a:off x="8889653" y="3226734"/>
            <a:ext cx="529853" cy="1510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52" name="Straight Arrow Connector 51">
            <a:extLst>
              <a:ext uri="{FF2B5EF4-FFF2-40B4-BE49-F238E27FC236}">
                <a16:creationId xmlns:a16="http://schemas.microsoft.com/office/drawing/2014/main" id="{A4132C73-9409-1FFE-B7EC-1B7D7B08A12A}"/>
              </a:ext>
            </a:extLst>
          </p:cNvPr>
          <p:cNvCxnSpPr>
            <a:cxnSpLocks/>
          </p:cNvCxnSpPr>
          <p:nvPr/>
        </p:nvCxnSpPr>
        <p:spPr>
          <a:xfrm>
            <a:off x="9031498" y="2241232"/>
            <a:ext cx="140555" cy="9515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 Box 9">
            <a:extLst>
              <a:ext uri="{FF2B5EF4-FFF2-40B4-BE49-F238E27FC236}">
                <a16:creationId xmlns:a16="http://schemas.microsoft.com/office/drawing/2014/main" id="{A66F1BD5-A602-CB88-6A17-E993E3A62C13}"/>
              </a:ext>
            </a:extLst>
          </p:cNvPr>
          <p:cNvSpPr txBox="1"/>
          <p:nvPr/>
        </p:nvSpPr>
        <p:spPr>
          <a:xfrm>
            <a:off x="7707847" y="1963740"/>
            <a:ext cx="2318498" cy="29940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5. </a:t>
            </a:r>
            <a:r>
              <a:rPr lang="en-US" sz="1200" dirty="0">
                <a:solidFill>
                  <a:srgbClr val="FF0000"/>
                </a:solidFill>
                <a:latin typeface="Times New Roman" panose="02020603050405020304" pitchFamily="18" charset="0"/>
                <a:ea typeface="Times New Roman" panose="02020603050405020304" pitchFamily="18" charset="0"/>
              </a:rPr>
              <a:t>Click again on ‘Connect’</a:t>
            </a:r>
            <a:endParaRPr lang="en-CH" sz="1200" dirty="0">
              <a:effectLst/>
              <a:latin typeface="Times New Roman" panose="02020603050405020304" pitchFamily="18" charset="0"/>
              <a:ea typeface="Times New Roman" panose="02020603050405020304" pitchFamily="18" charset="0"/>
            </a:endParaRPr>
          </a:p>
        </p:txBody>
      </p:sp>
      <p:pic>
        <p:nvPicPr>
          <p:cNvPr id="57" name="Picture 56" descr="A screenshot of a computer&#10;&#10;Description automatically generated">
            <a:extLst>
              <a:ext uri="{FF2B5EF4-FFF2-40B4-BE49-F238E27FC236}">
                <a16:creationId xmlns:a16="http://schemas.microsoft.com/office/drawing/2014/main" id="{443BA144-F86C-360D-5F76-B5B82CB3AA1D}"/>
              </a:ext>
            </a:extLst>
          </p:cNvPr>
          <p:cNvPicPr>
            <a:picLocks noChangeAspect="1"/>
          </p:cNvPicPr>
          <p:nvPr/>
        </p:nvPicPr>
        <p:blipFill>
          <a:blip r:embed="rId6"/>
          <a:stretch>
            <a:fillRect/>
          </a:stretch>
        </p:blipFill>
        <p:spPr>
          <a:xfrm>
            <a:off x="9883247" y="3269785"/>
            <a:ext cx="1915053" cy="1821309"/>
          </a:xfrm>
          <a:prstGeom prst="rect">
            <a:avLst/>
          </a:prstGeom>
          <a:ln w="19050">
            <a:solidFill>
              <a:schemeClr val="tx1"/>
            </a:solidFill>
          </a:ln>
        </p:spPr>
      </p:pic>
      <p:sp>
        <p:nvSpPr>
          <p:cNvPr id="58" name="Text Box 9">
            <a:extLst>
              <a:ext uri="{FF2B5EF4-FFF2-40B4-BE49-F238E27FC236}">
                <a16:creationId xmlns:a16="http://schemas.microsoft.com/office/drawing/2014/main" id="{F9C435FA-D2B0-9359-3F95-5B8F6D8F44E0}"/>
              </a:ext>
            </a:extLst>
          </p:cNvPr>
          <p:cNvSpPr txBox="1"/>
          <p:nvPr/>
        </p:nvSpPr>
        <p:spPr>
          <a:xfrm>
            <a:off x="10238051" y="1473204"/>
            <a:ext cx="1723775" cy="81184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6. This new window appears. These are the physical values of the CCD. </a:t>
            </a:r>
            <a:endParaRPr lang="en-CH" sz="1200" dirty="0">
              <a:effectLst/>
              <a:latin typeface="Times New Roman" panose="02020603050405020304" pitchFamily="18" charset="0"/>
              <a:ea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425EAAB1-00ED-DDCE-90B6-9544D6E4B085}"/>
              </a:ext>
            </a:extLst>
          </p:cNvPr>
          <p:cNvCxnSpPr>
            <a:cxnSpLocks/>
            <a:stCxn id="58" idx="2"/>
          </p:cNvCxnSpPr>
          <p:nvPr/>
        </p:nvCxnSpPr>
        <p:spPr>
          <a:xfrm>
            <a:off x="11099939" y="2285050"/>
            <a:ext cx="90056" cy="9847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04BFE945-336A-FB2F-7F9D-9A8E788F36C4}"/>
              </a:ext>
            </a:extLst>
          </p:cNvPr>
          <p:cNvSpPr txBox="1">
            <a:spLocks/>
          </p:cNvSpPr>
          <p:nvPr/>
        </p:nvSpPr>
        <p:spPr>
          <a:xfrm>
            <a:off x="1026744" y="6318885"/>
            <a:ext cx="10517553" cy="397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PLEASE, NEVER CHANGE THE DEVICE OR AUTO-SAVE CONFIGURATION IN </a:t>
            </a:r>
            <a:r>
              <a:rPr lang="en-US" sz="2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SkyX</a:t>
            </a: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066705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2DDD168-F37B-4367-FAEC-02ACEB36AA97}"/>
              </a:ext>
            </a:extLst>
          </p:cNvPr>
          <p:cNvPicPr>
            <a:picLocks noChangeAspect="1"/>
          </p:cNvPicPr>
          <p:nvPr/>
        </p:nvPicPr>
        <p:blipFill rotWithShape="1">
          <a:blip r:embed="rId2"/>
          <a:srcRect l="3265" t="10154" r="23365" b="64781"/>
          <a:stretch/>
        </p:blipFill>
        <p:spPr>
          <a:xfrm>
            <a:off x="280294" y="2314341"/>
            <a:ext cx="3165035" cy="1980073"/>
          </a:xfrm>
          <a:prstGeom prst="rect">
            <a:avLst/>
          </a:prstGeom>
          <a:ln w="19050">
            <a:solidFill>
              <a:schemeClr val="tx1"/>
            </a:solidFill>
          </a:ln>
        </p:spPr>
      </p:pic>
      <p:sp>
        <p:nvSpPr>
          <p:cNvPr id="4" name="Content Placeholder 2">
            <a:extLst>
              <a:ext uri="{FF2B5EF4-FFF2-40B4-BE49-F238E27FC236}">
                <a16:creationId xmlns:a16="http://schemas.microsoft.com/office/drawing/2014/main" id="{FC187756-73BD-7C43-3B6C-D7D880CF65B0}"/>
              </a:ext>
            </a:extLst>
          </p:cNvPr>
          <p:cNvSpPr>
            <a:spLocks noGrp="1"/>
          </p:cNvSpPr>
          <p:nvPr>
            <p:ph idx="1"/>
          </p:nvPr>
        </p:nvSpPr>
        <p:spPr>
          <a:xfrm>
            <a:off x="838200" y="593559"/>
            <a:ext cx="7086600" cy="397041"/>
          </a:xfrm>
        </p:spPr>
        <p:txBody>
          <a:bodyPr>
            <a:normAutofit/>
          </a:bodyPr>
          <a:lstStyle/>
          <a:p>
            <a:pPr marL="0" indent="0">
              <a:buNone/>
            </a:pP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Enter your na</a:t>
            </a: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me</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 observer</a:t>
            </a:r>
          </a:p>
        </p:txBody>
      </p:sp>
      <p:sp>
        <p:nvSpPr>
          <p:cNvPr id="3" name="Rectangle 2">
            <a:extLst>
              <a:ext uri="{FF2B5EF4-FFF2-40B4-BE49-F238E27FC236}">
                <a16:creationId xmlns:a16="http://schemas.microsoft.com/office/drawing/2014/main" id="{73DCC286-BFA1-A690-315A-5C71A4ACB3FE}"/>
              </a:ext>
            </a:extLst>
          </p:cNvPr>
          <p:cNvSpPr/>
          <p:nvPr/>
        </p:nvSpPr>
        <p:spPr>
          <a:xfrm>
            <a:off x="310996" y="2772889"/>
            <a:ext cx="527203" cy="36729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8" name="Straight Arrow Connector 7">
            <a:extLst>
              <a:ext uri="{FF2B5EF4-FFF2-40B4-BE49-F238E27FC236}">
                <a16:creationId xmlns:a16="http://schemas.microsoft.com/office/drawing/2014/main" id="{E0286BA7-FD18-D3A6-CA46-D8A1CBB49F37}"/>
              </a:ext>
            </a:extLst>
          </p:cNvPr>
          <p:cNvCxnSpPr>
            <a:cxnSpLocks/>
          </p:cNvCxnSpPr>
          <p:nvPr/>
        </p:nvCxnSpPr>
        <p:spPr>
          <a:xfrm flipH="1">
            <a:off x="575442" y="1953700"/>
            <a:ext cx="262757" cy="8091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9">
            <a:extLst>
              <a:ext uri="{FF2B5EF4-FFF2-40B4-BE49-F238E27FC236}">
                <a16:creationId xmlns:a16="http://schemas.microsoft.com/office/drawing/2014/main" id="{2981D1CB-B721-DE3D-B724-9A01651998B0}"/>
              </a:ext>
            </a:extLst>
          </p:cNvPr>
          <p:cNvSpPr txBox="1"/>
          <p:nvPr/>
        </p:nvSpPr>
        <p:spPr>
          <a:xfrm>
            <a:off x="279845" y="1424979"/>
            <a:ext cx="1772609" cy="52872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You should already be </a:t>
            </a:r>
            <a:r>
              <a:rPr lang="en-US" sz="1200" dirty="0">
                <a:solidFill>
                  <a:srgbClr val="FF0000"/>
                </a:solidFill>
                <a:latin typeface="Times New Roman" panose="02020603050405020304" pitchFamily="18" charset="0"/>
                <a:ea typeface="Times New Roman" panose="02020603050405020304" pitchFamily="18" charset="0"/>
              </a:rPr>
              <a:t>in the ‘Camera’ section</a:t>
            </a:r>
            <a:endParaRPr lang="en-CH" sz="1200" dirty="0">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F56E25F5-ED52-F730-DE9A-CD1A62142CE0}"/>
              </a:ext>
            </a:extLst>
          </p:cNvPr>
          <p:cNvSpPr/>
          <p:nvPr/>
        </p:nvSpPr>
        <p:spPr>
          <a:xfrm>
            <a:off x="1108736" y="3061702"/>
            <a:ext cx="666383" cy="2157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2" name="Straight Arrow Connector 11">
            <a:extLst>
              <a:ext uri="{FF2B5EF4-FFF2-40B4-BE49-F238E27FC236}">
                <a16:creationId xmlns:a16="http://schemas.microsoft.com/office/drawing/2014/main" id="{D1FDB5FA-68E4-30C2-E1C1-DA3DC5BDF469}"/>
              </a:ext>
            </a:extLst>
          </p:cNvPr>
          <p:cNvCxnSpPr>
            <a:cxnSpLocks/>
          </p:cNvCxnSpPr>
          <p:nvPr/>
        </p:nvCxnSpPr>
        <p:spPr>
          <a:xfrm flipH="1">
            <a:off x="1428907" y="1806328"/>
            <a:ext cx="1324013" cy="12213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9">
            <a:extLst>
              <a:ext uri="{FF2B5EF4-FFF2-40B4-BE49-F238E27FC236}">
                <a16:creationId xmlns:a16="http://schemas.microsoft.com/office/drawing/2014/main" id="{BD7924A5-EB0F-1BF4-31DC-BDEA5374FEA4}"/>
              </a:ext>
            </a:extLst>
          </p:cNvPr>
          <p:cNvSpPr txBox="1"/>
          <p:nvPr/>
        </p:nvSpPr>
        <p:spPr>
          <a:xfrm>
            <a:off x="2172427" y="1424979"/>
            <a:ext cx="1272902" cy="52872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Check the Sta</a:t>
            </a:r>
            <a:r>
              <a:rPr lang="en-US" sz="1200" dirty="0">
                <a:solidFill>
                  <a:srgbClr val="FF0000"/>
                </a:solidFill>
                <a:latin typeface="Times New Roman" panose="02020603050405020304" pitchFamily="18" charset="0"/>
                <a:ea typeface="Times New Roman" panose="02020603050405020304" pitchFamily="18" charset="0"/>
              </a:rPr>
              <a:t>tus is ‘Ready’</a:t>
            </a:r>
            <a:endParaRPr lang="en-CH" sz="1200" dirty="0">
              <a:effectLst/>
              <a:latin typeface="Times New Roman" panose="02020603050405020304" pitchFamily="18" charset="0"/>
              <a:ea typeface="Times New Roman" panose="02020603050405020304" pitchFamily="18" charset="0"/>
            </a:endParaRPr>
          </a:p>
        </p:txBody>
      </p:sp>
      <p:sp>
        <p:nvSpPr>
          <p:cNvPr id="25" name="Rectangle 24">
            <a:extLst>
              <a:ext uri="{FF2B5EF4-FFF2-40B4-BE49-F238E27FC236}">
                <a16:creationId xmlns:a16="http://schemas.microsoft.com/office/drawing/2014/main" id="{F582CF3B-9C29-7D56-E1A4-0F4800E34A55}"/>
              </a:ext>
            </a:extLst>
          </p:cNvPr>
          <p:cNvSpPr/>
          <p:nvPr/>
        </p:nvSpPr>
        <p:spPr>
          <a:xfrm>
            <a:off x="2410447" y="2574986"/>
            <a:ext cx="666383" cy="3354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6" name="Straight Arrow Connector 25">
            <a:extLst>
              <a:ext uri="{FF2B5EF4-FFF2-40B4-BE49-F238E27FC236}">
                <a16:creationId xmlns:a16="http://schemas.microsoft.com/office/drawing/2014/main" id="{60E26E10-BB7B-B6DB-03C1-DFF5A00825B9}"/>
              </a:ext>
            </a:extLst>
          </p:cNvPr>
          <p:cNvCxnSpPr>
            <a:cxnSpLocks/>
          </p:cNvCxnSpPr>
          <p:nvPr/>
        </p:nvCxnSpPr>
        <p:spPr>
          <a:xfrm flipH="1">
            <a:off x="3103508" y="1768038"/>
            <a:ext cx="798025" cy="7702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9">
            <a:extLst>
              <a:ext uri="{FF2B5EF4-FFF2-40B4-BE49-F238E27FC236}">
                <a16:creationId xmlns:a16="http://schemas.microsoft.com/office/drawing/2014/main" id="{8BA017C0-0579-9ADC-D431-E5DFD0613CAD}"/>
              </a:ext>
            </a:extLst>
          </p:cNvPr>
          <p:cNvSpPr txBox="1"/>
          <p:nvPr/>
        </p:nvSpPr>
        <p:spPr>
          <a:xfrm>
            <a:off x="3565302" y="1437718"/>
            <a:ext cx="1352386" cy="51598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Click on ‘Camera Setup …’</a:t>
            </a:r>
            <a:endParaRPr lang="en-CH" sz="1200" dirty="0">
              <a:effectLst/>
              <a:latin typeface="Times New Roman" panose="02020603050405020304" pitchFamily="18" charset="0"/>
              <a:ea typeface="Times New Roman" panose="02020603050405020304" pitchFamily="18" charset="0"/>
            </a:endParaRPr>
          </a:p>
        </p:txBody>
      </p:sp>
      <p:pic>
        <p:nvPicPr>
          <p:cNvPr id="29" name="Picture 28">
            <a:extLst>
              <a:ext uri="{FF2B5EF4-FFF2-40B4-BE49-F238E27FC236}">
                <a16:creationId xmlns:a16="http://schemas.microsoft.com/office/drawing/2014/main" id="{B63FE89E-607B-507B-9571-C890FF865A15}"/>
              </a:ext>
            </a:extLst>
          </p:cNvPr>
          <p:cNvPicPr>
            <a:picLocks noChangeAspect="1"/>
          </p:cNvPicPr>
          <p:nvPr/>
        </p:nvPicPr>
        <p:blipFill rotWithShape="1">
          <a:blip r:embed="rId3"/>
          <a:srcRect l="4926" t="6941" r="16275" b="41801"/>
          <a:stretch/>
        </p:blipFill>
        <p:spPr>
          <a:xfrm>
            <a:off x="3734460" y="2337768"/>
            <a:ext cx="5044518" cy="3913292"/>
          </a:xfrm>
          <a:prstGeom prst="rect">
            <a:avLst/>
          </a:prstGeom>
          <a:ln w="19050">
            <a:solidFill>
              <a:schemeClr val="tx1"/>
            </a:solidFill>
          </a:ln>
        </p:spPr>
      </p:pic>
      <p:sp>
        <p:nvSpPr>
          <p:cNvPr id="30" name="Rectangle 29">
            <a:extLst>
              <a:ext uri="{FF2B5EF4-FFF2-40B4-BE49-F238E27FC236}">
                <a16:creationId xmlns:a16="http://schemas.microsoft.com/office/drawing/2014/main" id="{A5DB007A-B080-7881-0138-A09866044AEE}"/>
              </a:ext>
            </a:extLst>
          </p:cNvPr>
          <p:cNvSpPr/>
          <p:nvPr/>
        </p:nvSpPr>
        <p:spPr>
          <a:xfrm>
            <a:off x="5895647" y="4758044"/>
            <a:ext cx="2566427" cy="38790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Text Box 9">
            <a:extLst>
              <a:ext uri="{FF2B5EF4-FFF2-40B4-BE49-F238E27FC236}">
                <a16:creationId xmlns:a16="http://schemas.microsoft.com/office/drawing/2014/main" id="{3AD8668E-8EDE-B5C7-9842-474DF02868A9}"/>
              </a:ext>
            </a:extLst>
          </p:cNvPr>
          <p:cNvSpPr txBox="1"/>
          <p:nvPr/>
        </p:nvSpPr>
        <p:spPr>
          <a:xfrm>
            <a:off x="5164772" y="1437718"/>
            <a:ext cx="3614206" cy="51598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In the windows that pop ups, as observer insert your family name and as origin UNIGE or EPFL </a:t>
            </a:r>
            <a:endParaRPr lang="en-CH" sz="1200" dirty="0">
              <a:effectLst/>
              <a:latin typeface="Times New Roman" panose="02020603050405020304" pitchFamily="18" charset="0"/>
              <a:ea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EEE36C90-466A-098E-DF39-C8859F9FF815}"/>
              </a:ext>
            </a:extLst>
          </p:cNvPr>
          <p:cNvCxnSpPr>
            <a:cxnSpLocks/>
            <a:stCxn id="31" idx="2"/>
          </p:cNvCxnSpPr>
          <p:nvPr/>
        </p:nvCxnSpPr>
        <p:spPr>
          <a:xfrm>
            <a:off x="6971875" y="1953700"/>
            <a:ext cx="154900" cy="2812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5C448578-3153-7703-427F-81BDAD478FD2}"/>
              </a:ext>
            </a:extLst>
          </p:cNvPr>
          <p:cNvPicPr>
            <a:picLocks noChangeAspect="1"/>
          </p:cNvPicPr>
          <p:nvPr/>
        </p:nvPicPr>
        <p:blipFill rotWithShape="1">
          <a:blip r:embed="rId3"/>
          <a:srcRect l="4926" t="6941" r="16275" b="5056"/>
          <a:stretch/>
        </p:blipFill>
        <p:spPr>
          <a:xfrm>
            <a:off x="8973458" y="2337767"/>
            <a:ext cx="2938248" cy="3913291"/>
          </a:xfrm>
          <a:prstGeom prst="rect">
            <a:avLst/>
          </a:prstGeom>
          <a:ln w="19050">
            <a:solidFill>
              <a:schemeClr val="tx1"/>
            </a:solidFill>
          </a:ln>
        </p:spPr>
      </p:pic>
      <p:sp>
        <p:nvSpPr>
          <p:cNvPr id="36" name="Rectangle 35">
            <a:extLst>
              <a:ext uri="{FF2B5EF4-FFF2-40B4-BE49-F238E27FC236}">
                <a16:creationId xmlns:a16="http://schemas.microsoft.com/office/drawing/2014/main" id="{F32DDDAF-5AED-B2BD-B05A-2D1FCACCB58E}"/>
              </a:ext>
            </a:extLst>
          </p:cNvPr>
          <p:cNvSpPr/>
          <p:nvPr/>
        </p:nvSpPr>
        <p:spPr>
          <a:xfrm>
            <a:off x="11565443" y="6049086"/>
            <a:ext cx="346263" cy="19395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7" name="Straight Arrow Connector 36">
            <a:extLst>
              <a:ext uri="{FF2B5EF4-FFF2-40B4-BE49-F238E27FC236}">
                <a16:creationId xmlns:a16="http://schemas.microsoft.com/office/drawing/2014/main" id="{1CF0B779-2D8A-472C-50B7-549735585BBB}"/>
              </a:ext>
            </a:extLst>
          </p:cNvPr>
          <p:cNvCxnSpPr>
            <a:cxnSpLocks/>
            <a:stCxn id="39" idx="2"/>
          </p:cNvCxnSpPr>
          <p:nvPr/>
        </p:nvCxnSpPr>
        <p:spPr>
          <a:xfrm>
            <a:off x="10377506" y="1868672"/>
            <a:ext cx="1321983" cy="41207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 Box 9">
            <a:extLst>
              <a:ext uri="{FF2B5EF4-FFF2-40B4-BE49-F238E27FC236}">
                <a16:creationId xmlns:a16="http://schemas.microsoft.com/office/drawing/2014/main" id="{65D0D71C-6681-45E0-A199-D5A6AB24BEFC}"/>
              </a:ext>
            </a:extLst>
          </p:cNvPr>
          <p:cNvSpPr txBox="1"/>
          <p:nvPr/>
        </p:nvSpPr>
        <p:spPr>
          <a:xfrm>
            <a:off x="9682140" y="1538352"/>
            <a:ext cx="1390732" cy="33032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5. Click on ‘close’</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3502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omputer&#10;&#10;Description automatically generated">
            <a:extLst>
              <a:ext uri="{FF2B5EF4-FFF2-40B4-BE49-F238E27FC236}">
                <a16:creationId xmlns:a16="http://schemas.microsoft.com/office/drawing/2014/main" id="{9184DE32-4844-4B16-784D-AF719B2B0C77}"/>
              </a:ext>
            </a:extLst>
          </p:cNvPr>
          <p:cNvPicPr>
            <a:picLocks noChangeAspect="1"/>
          </p:cNvPicPr>
          <p:nvPr/>
        </p:nvPicPr>
        <p:blipFill rotWithShape="1">
          <a:blip r:embed="rId2"/>
          <a:srcRect b="30916"/>
          <a:stretch/>
        </p:blipFill>
        <p:spPr>
          <a:xfrm>
            <a:off x="6359525" y="1771649"/>
            <a:ext cx="4488808" cy="4562955"/>
          </a:xfrm>
          <a:prstGeom prst="rect">
            <a:avLst/>
          </a:prstGeom>
        </p:spPr>
      </p:pic>
      <p:sp>
        <p:nvSpPr>
          <p:cNvPr id="3" name="Content Placeholder 2">
            <a:extLst>
              <a:ext uri="{FF2B5EF4-FFF2-40B4-BE49-F238E27FC236}">
                <a16:creationId xmlns:a16="http://schemas.microsoft.com/office/drawing/2014/main" id="{AEAD6036-3C59-75EC-7DFC-5F9D0E1009A2}"/>
              </a:ext>
            </a:extLst>
          </p:cNvPr>
          <p:cNvSpPr>
            <a:spLocks noGrp="1"/>
          </p:cNvSpPr>
          <p:nvPr>
            <p:ph idx="1"/>
          </p:nvPr>
        </p:nvSpPr>
        <p:spPr>
          <a:xfrm>
            <a:off x="838200" y="660401"/>
            <a:ext cx="10515600" cy="474656"/>
          </a:xfrm>
        </p:spPr>
        <p:txBody>
          <a:bodyPr>
            <a:normAutofit/>
          </a:bodyPr>
          <a:lstStyle/>
          <a:p>
            <a:pPr marL="0" indent="0">
              <a:buNone/>
            </a:pP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Check that the Filter wheel and Focuser are connected</a:t>
            </a:r>
            <a:endParaRPr lang="en-CH" sz="2000" dirty="0"/>
          </a:p>
        </p:txBody>
      </p:sp>
      <p:pic>
        <p:nvPicPr>
          <p:cNvPr id="5" name="Picture 4" descr="A screenshot of a computer&#10;&#10;Description automatically generated">
            <a:extLst>
              <a:ext uri="{FF2B5EF4-FFF2-40B4-BE49-F238E27FC236}">
                <a16:creationId xmlns:a16="http://schemas.microsoft.com/office/drawing/2014/main" id="{0F1C4260-998D-5595-1670-4EA536F7DB92}"/>
              </a:ext>
            </a:extLst>
          </p:cNvPr>
          <p:cNvPicPr>
            <a:picLocks noChangeAspect="1"/>
          </p:cNvPicPr>
          <p:nvPr/>
        </p:nvPicPr>
        <p:blipFill>
          <a:blip r:embed="rId3"/>
          <a:stretch>
            <a:fillRect/>
          </a:stretch>
        </p:blipFill>
        <p:spPr>
          <a:xfrm>
            <a:off x="622300" y="1771650"/>
            <a:ext cx="4546600" cy="4562955"/>
          </a:xfrm>
          <a:prstGeom prst="rect">
            <a:avLst/>
          </a:prstGeom>
        </p:spPr>
      </p:pic>
      <p:sp>
        <p:nvSpPr>
          <p:cNvPr id="6" name="Text Box 9">
            <a:extLst>
              <a:ext uri="{FF2B5EF4-FFF2-40B4-BE49-F238E27FC236}">
                <a16:creationId xmlns:a16="http://schemas.microsoft.com/office/drawing/2014/main" id="{04DD2299-8EC8-0A4F-E44D-86719D4230FC}"/>
              </a:ext>
            </a:extLst>
          </p:cNvPr>
          <p:cNvSpPr txBox="1"/>
          <p:nvPr/>
        </p:nvSpPr>
        <p:spPr>
          <a:xfrm>
            <a:off x="622300" y="1292698"/>
            <a:ext cx="1790700"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Click on ‘Filter wheel’</a:t>
            </a:r>
            <a:endParaRPr lang="en-CH" sz="1200" dirty="0">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2A9C5695-53C0-33F1-08E6-599877060370}"/>
              </a:ext>
            </a:extLst>
          </p:cNvPr>
          <p:cNvCxnSpPr>
            <a:cxnSpLocks/>
          </p:cNvCxnSpPr>
          <p:nvPr/>
        </p:nvCxnSpPr>
        <p:spPr>
          <a:xfrm flipH="1">
            <a:off x="1285875" y="1614008"/>
            <a:ext cx="231775" cy="1468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2E14639-80B2-5041-4CC5-3AD797DCD13F}"/>
              </a:ext>
            </a:extLst>
          </p:cNvPr>
          <p:cNvSpPr/>
          <p:nvPr/>
        </p:nvSpPr>
        <p:spPr>
          <a:xfrm>
            <a:off x="622300" y="3082484"/>
            <a:ext cx="800100" cy="4319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Rectangle 10">
            <a:extLst>
              <a:ext uri="{FF2B5EF4-FFF2-40B4-BE49-F238E27FC236}">
                <a16:creationId xmlns:a16="http://schemas.microsoft.com/office/drawing/2014/main" id="{3A4E8159-9779-AC50-9F81-31F3A9B339ED}"/>
              </a:ext>
            </a:extLst>
          </p:cNvPr>
          <p:cNvSpPr/>
          <p:nvPr/>
        </p:nvSpPr>
        <p:spPr>
          <a:xfrm>
            <a:off x="1673225" y="2656399"/>
            <a:ext cx="800100" cy="2541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2" name="Straight Arrow Connector 11">
            <a:extLst>
              <a:ext uri="{FF2B5EF4-FFF2-40B4-BE49-F238E27FC236}">
                <a16:creationId xmlns:a16="http://schemas.microsoft.com/office/drawing/2014/main" id="{432BC3FD-595D-F6A4-D2FF-2F08C26A4D0E}"/>
              </a:ext>
            </a:extLst>
          </p:cNvPr>
          <p:cNvCxnSpPr>
            <a:cxnSpLocks/>
          </p:cNvCxnSpPr>
          <p:nvPr/>
        </p:nvCxnSpPr>
        <p:spPr>
          <a:xfrm flipH="1">
            <a:off x="2473325" y="1614008"/>
            <a:ext cx="1050925" cy="10423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9">
            <a:extLst>
              <a:ext uri="{FF2B5EF4-FFF2-40B4-BE49-F238E27FC236}">
                <a16:creationId xmlns:a16="http://schemas.microsoft.com/office/drawing/2014/main" id="{C4E59B8C-CD3D-055B-3A9F-AE1A2BB7C567}"/>
              </a:ext>
            </a:extLst>
          </p:cNvPr>
          <p:cNvSpPr txBox="1"/>
          <p:nvPr/>
        </p:nvSpPr>
        <p:spPr>
          <a:xfrm>
            <a:off x="6359525" y="1292698"/>
            <a:ext cx="1603375"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3</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‘Focuser’</a:t>
            </a:r>
            <a:endParaRPr lang="en-CH" sz="1200" dirty="0">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1416B647-2975-FF4F-E320-7B4913A2F047}"/>
              </a:ext>
            </a:extLst>
          </p:cNvPr>
          <p:cNvCxnSpPr>
            <a:cxnSpLocks/>
          </p:cNvCxnSpPr>
          <p:nvPr/>
        </p:nvCxnSpPr>
        <p:spPr>
          <a:xfrm flipH="1">
            <a:off x="6779266" y="1614008"/>
            <a:ext cx="475609" cy="17932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7C59928-674C-E50B-6D52-874483019F44}"/>
              </a:ext>
            </a:extLst>
          </p:cNvPr>
          <p:cNvSpPr/>
          <p:nvPr/>
        </p:nvSpPr>
        <p:spPr>
          <a:xfrm>
            <a:off x="6351587" y="3450784"/>
            <a:ext cx="800100" cy="4319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Rectangle 19">
            <a:extLst>
              <a:ext uri="{FF2B5EF4-FFF2-40B4-BE49-F238E27FC236}">
                <a16:creationId xmlns:a16="http://schemas.microsoft.com/office/drawing/2014/main" id="{0BD063F6-5358-C462-8D19-12E1B0DA4980}"/>
              </a:ext>
            </a:extLst>
          </p:cNvPr>
          <p:cNvSpPr/>
          <p:nvPr/>
        </p:nvSpPr>
        <p:spPr>
          <a:xfrm>
            <a:off x="7662542" y="2584364"/>
            <a:ext cx="800100" cy="2541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 name="Straight Arrow Connector 20">
            <a:extLst>
              <a:ext uri="{FF2B5EF4-FFF2-40B4-BE49-F238E27FC236}">
                <a16:creationId xmlns:a16="http://schemas.microsoft.com/office/drawing/2014/main" id="{DE38A86E-F4F6-962C-E9AD-886C31B4AA6E}"/>
              </a:ext>
            </a:extLst>
          </p:cNvPr>
          <p:cNvCxnSpPr>
            <a:cxnSpLocks/>
          </p:cNvCxnSpPr>
          <p:nvPr/>
        </p:nvCxnSpPr>
        <p:spPr>
          <a:xfrm flipH="1">
            <a:off x="8462642" y="1614008"/>
            <a:ext cx="798833" cy="97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9">
            <a:extLst>
              <a:ext uri="{FF2B5EF4-FFF2-40B4-BE49-F238E27FC236}">
                <a16:creationId xmlns:a16="http://schemas.microsoft.com/office/drawing/2014/main" id="{6B0CE5DF-EB07-CE92-D9A7-AF1EC8E9FE4E}"/>
              </a:ext>
            </a:extLst>
          </p:cNvPr>
          <p:cNvSpPr txBox="1"/>
          <p:nvPr/>
        </p:nvSpPr>
        <p:spPr>
          <a:xfrm>
            <a:off x="2628899" y="1294758"/>
            <a:ext cx="2271713" cy="31925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.Check that its status is ’Ready’</a:t>
            </a:r>
            <a:endParaRPr lang="en-CH" sz="1200" dirty="0">
              <a:effectLst/>
              <a:latin typeface="Times New Roman" panose="02020603050405020304" pitchFamily="18" charset="0"/>
              <a:ea typeface="Times New Roman" panose="02020603050405020304" pitchFamily="18" charset="0"/>
            </a:endParaRPr>
          </a:p>
        </p:txBody>
      </p:sp>
      <p:sp>
        <p:nvSpPr>
          <p:cNvPr id="19" name="Text Box 9">
            <a:extLst>
              <a:ext uri="{FF2B5EF4-FFF2-40B4-BE49-F238E27FC236}">
                <a16:creationId xmlns:a16="http://schemas.microsoft.com/office/drawing/2014/main" id="{6FEC5841-99C9-D0B8-1F5B-02D9E710F35D}"/>
              </a:ext>
            </a:extLst>
          </p:cNvPr>
          <p:cNvSpPr txBox="1"/>
          <p:nvPr/>
        </p:nvSpPr>
        <p:spPr>
          <a:xfrm>
            <a:off x="8366124" y="1294758"/>
            <a:ext cx="2271713" cy="31925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.Check that its status is ’Ready’</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935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935C65D-2CD6-C759-D7EB-E85F53204812}"/>
              </a:ext>
            </a:extLst>
          </p:cNvPr>
          <p:cNvSpPr>
            <a:spLocks noGrp="1"/>
          </p:cNvSpPr>
          <p:nvPr>
            <p:ph idx="1"/>
          </p:nvPr>
        </p:nvSpPr>
        <p:spPr>
          <a:xfrm>
            <a:off x="838200" y="660401"/>
            <a:ext cx="10515600" cy="474656"/>
          </a:xfrm>
        </p:spPr>
        <p:txBody>
          <a:bodyPr>
            <a:normAutofit/>
          </a:bodyPr>
          <a:lstStyle/>
          <a:p>
            <a:pPr marL="0" indent="0">
              <a:buNone/>
            </a:pP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Connect the telescope</a:t>
            </a:r>
            <a:endParaRPr lang="en-CH" sz="2000" dirty="0"/>
          </a:p>
        </p:txBody>
      </p:sp>
      <p:pic>
        <p:nvPicPr>
          <p:cNvPr id="6" name="Picture 5" descr="A screenshot of a computer&#10;&#10;Description automatically generated">
            <a:extLst>
              <a:ext uri="{FF2B5EF4-FFF2-40B4-BE49-F238E27FC236}">
                <a16:creationId xmlns:a16="http://schemas.microsoft.com/office/drawing/2014/main" id="{1D55CC15-BDE7-0D44-E75E-AEBFD31E9EF9}"/>
              </a:ext>
            </a:extLst>
          </p:cNvPr>
          <p:cNvPicPr>
            <a:picLocks noChangeAspect="1"/>
          </p:cNvPicPr>
          <p:nvPr/>
        </p:nvPicPr>
        <p:blipFill rotWithShape="1">
          <a:blip r:embed="rId2"/>
          <a:srcRect b="18879"/>
          <a:stretch/>
        </p:blipFill>
        <p:spPr>
          <a:xfrm>
            <a:off x="676275" y="1641031"/>
            <a:ext cx="4676775" cy="4742312"/>
          </a:xfrm>
          <a:prstGeom prst="rect">
            <a:avLst/>
          </a:prstGeom>
        </p:spPr>
      </p:pic>
      <p:sp>
        <p:nvSpPr>
          <p:cNvPr id="7" name="Rectangle 6">
            <a:extLst>
              <a:ext uri="{FF2B5EF4-FFF2-40B4-BE49-F238E27FC236}">
                <a16:creationId xmlns:a16="http://schemas.microsoft.com/office/drawing/2014/main" id="{1C4D511D-75DA-5288-E2C2-1B0CC5E9220A}"/>
              </a:ext>
            </a:extLst>
          </p:cNvPr>
          <p:cNvSpPr/>
          <p:nvPr/>
        </p:nvSpPr>
        <p:spPr>
          <a:xfrm>
            <a:off x="2479675" y="2353829"/>
            <a:ext cx="620713" cy="2036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4A5256F7-E7A7-3EAD-E47D-C354BC6D32A6}"/>
              </a:ext>
            </a:extLst>
          </p:cNvPr>
          <p:cNvSpPr/>
          <p:nvPr/>
        </p:nvSpPr>
        <p:spPr>
          <a:xfrm>
            <a:off x="781048" y="4663639"/>
            <a:ext cx="620713" cy="4512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Rectangle 8">
            <a:extLst>
              <a:ext uri="{FF2B5EF4-FFF2-40B4-BE49-F238E27FC236}">
                <a16:creationId xmlns:a16="http://schemas.microsoft.com/office/drawing/2014/main" id="{CCBA251A-B899-5E47-FCC6-FC4C8A1DF9D7}"/>
              </a:ext>
            </a:extLst>
          </p:cNvPr>
          <p:cNvSpPr/>
          <p:nvPr/>
        </p:nvSpPr>
        <p:spPr>
          <a:xfrm>
            <a:off x="2481260" y="2557470"/>
            <a:ext cx="1604965" cy="2036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0" name="Straight Arrow Connector 9">
            <a:extLst>
              <a:ext uri="{FF2B5EF4-FFF2-40B4-BE49-F238E27FC236}">
                <a16:creationId xmlns:a16="http://schemas.microsoft.com/office/drawing/2014/main" id="{CB157DDD-4C61-695A-EEC5-C7025C85B130}"/>
              </a:ext>
            </a:extLst>
          </p:cNvPr>
          <p:cNvCxnSpPr>
            <a:cxnSpLocks/>
            <a:stCxn id="12" idx="2"/>
          </p:cNvCxnSpPr>
          <p:nvPr/>
        </p:nvCxnSpPr>
        <p:spPr>
          <a:xfrm flipH="1">
            <a:off x="1333495" y="1480273"/>
            <a:ext cx="161931" cy="31833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9">
            <a:extLst>
              <a:ext uri="{FF2B5EF4-FFF2-40B4-BE49-F238E27FC236}">
                <a16:creationId xmlns:a16="http://schemas.microsoft.com/office/drawing/2014/main" id="{ADB7A615-3CF6-B41B-5AB8-FBAD0FE64CD3}"/>
              </a:ext>
            </a:extLst>
          </p:cNvPr>
          <p:cNvSpPr txBox="1"/>
          <p:nvPr/>
        </p:nvSpPr>
        <p:spPr>
          <a:xfrm>
            <a:off x="688975" y="1158963"/>
            <a:ext cx="1612901"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Click on ‘Telescope’</a:t>
            </a:r>
            <a:endParaRPr lang="en-CH" sz="1200" dirty="0">
              <a:effectLst/>
              <a:latin typeface="Times New Roman" panose="02020603050405020304" pitchFamily="18" charset="0"/>
              <a:ea typeface="Times New Roman" panose="02020603050405020304" pitchFamily="18" charset="0"/>
            </a:endParaRPr>
          </a:p>
        </p:txBody>
      </p:sp>
      <p:sp>
        <p:nvSpPr>
          <p:cNvPr id="14" name="Text Box 9">
            <a:extLst>
              <a:ext uri="{FF2B5EF4-FFF2-40B4-BE49-F238E27FC236}">
                <a16:creationId xmlns:a16="http://schemas.microsoft.com/office/drawing/2014/main" id="{3ED7C324-94DA-0144-7DBF-12A7F69091C4}"/>
              </a:ext>
            </a:extLst>
          </p:cNvPr>
          <p:cNvSpPr txBox="1"/>
          <p:nvPr/>
        </p:nvSpPr>
        <p:spPr>
          <a:xfrm>
            <a:off x="2573337" y="1158963"/>
            <a:ext cx="1612901"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‘Start Up’</a:t>
            </a:r>
            <a:endParaRPr lang="en-CH" sz="1200" dirty="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1FFB17B3-64A7-48A5-33CD-ABB7A8C7FA22}"/>
              </a:ext>
            </a:extLst>
          </p:cNvPr>
          <p:cNvCxnSpPr>
            <a:cxnSpLocks/>
          </p:cNvCxnSpPr>
          <p:nvPr/>
        </p:nvCxnSpPr>
        <p:spPr>
          <a:xfrm flipH="1">
            <a:off x="2641204" y="1480273"/>
            <a:ext cx="124615" cy="7628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A8D52E-4CC0-01BD-31BD-B4210BF2B13F}"/>
              </a:ext>
            </a:extLst>
          </p:cNvPr>
          <p:cNvCxnSpPr>
            <a:cxnSpLocks/>
          </p:cNvCxnSpPr>
          <p:nvPr/>
        </p:nvCxnSpPr>
        <p:spPr>
          <a:xfrm flipH="1">
            <a:off x="4084637" y="1405486"/>
            <a:ext cx="494515" cy="10501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9">
            <a:extLst>
              <a:ext uri="{FF2B5EF4-FFF2-40B4-BE49-F238E27FC236}">
                <a16:creationId xmlns:a16="http://schemas.microsoft.com/office/drawing/2014/main" id="{974604EA-4F99-1938-B7AB-5E4ED2CF205E}"/>
              </a:ext>
            </a:extLst>
          </p:cNvPr>
          <p:cNvSpPr txBox="1"/>
          <p:nvPr/>
        </p:nvSpPr>
        <p:spPr>
          <a:xfrm>
            <a:off x="4457699" y="1158963"/>
            <a:ext cx="2071689"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3</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Select ’Connect Telescope’</a:t>
            </a:r>
            <a:endParaRPr lang="en-CH" sz="1200" dirty="0">
              <a:effectLst/>
              <a:latin typeface="Times New Roman" panose="02020603050405020304" pitchFamily="18" charset="0"/>
              <a:ea typeface="Times New Roman" panose="02020603050405020304" pitchFamily="18" charset="0"/>
            </a:endParaRPr>
          </a:p>
        </p:txBody>
      </p:sp>
      <p:pic>
        <p:nvPicPr>
          <p:cNvPr id="24" name="Picture 23" descr="A screenshot of a computer&#10;&#10;Description automatically generated">
            <a:extLst>
              <a:ext uri="{FF2B5EF4-FFF2-40B4-BE49-F238E27FC236}">
                <a16:creationId xmlns:a16="http://schemas.microsoft.com/office/drawing/2014/main" id="{D96E2898-4532-A419-8E29-50E9E45CC378}"/>
              </a:ext>
            </a:extLst>
          </p:cNvPr>
          <p:cNvPicPr>
            <a:picLocks noChangeAspect="1"/>
          </p:cNvPicPr>
          <p:nvPr/>
        </p:nvPicPr>
        <p:blipFill rotWithShape="1">
          <a:blip r:embed="rId3"/>
          <a:srcRect b="18018"/>
          <a:stretch/>
        </p:blipFill>
        <p:spPr>
          <a:xfrm>
            <a:off x="6671868" y="1641031"/>
            <a:ext cx="4652965" cy="4782102"/>
          </a:xfrm>
          <a:prstGeom prst="rect">
            <a:avLst/>
          </a:prstGeom>
        </p:spPr>
      </p:pic>
      <p:sp>
        <p:nvSpPr>
          <p:cNvPr id="25" name="Rectangle 24">
            <a:extLst>
              <a:ext uri="{FF2B5EF4-FFF2-40B4-BE49-F238E27FC236}">
                <a16:creationId xmlns:a16="http://schemas.microsoft.com/office/drawing/2014/main" id="{79A55956-689C-0B9B-A7C5-66BF2690C7AD}"/>
              </a:ext>
            </a:extLst>
          </p:cNvPr>
          <p:cNvSpPr/>
          <p:nvPr/>
        </p:nvSpPr>
        <p:spPr>
          <a:xfrm>
            <a:off x="7777161" y="2557468"/>
            <a:ext cx="1038228" cy="2036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Text Box 9">
            <a:extLst>
              <a:ext uri="{FF2B5EF4-FFF2-40B4-BE49-F238E27FC236}">
                <a16:creationId xmlns:a16="http://schemas.microsoft.com/office/drawing/2014/main" id="{E8461F58-94BE-A364-C7BC-5D396E457273}"/>
              </a:ext>
            </a:extLst>
          </p:cNvPr>
          <p:cNvSpPr txBox="1"/>
          <p:nvPr/>
        </p:nvSpPr>
        <p:spPr>
          <a:xfrm>
            <a:off x="7168363" y="1135057"/>
            <a:ext cx="1294600" cy="34521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All good!</a:t>
            </a:r>
            <a:endParaRPr lang="en-CH" sz="1200" dirty="0">
              <a:effectLst/>
              <a:latin typeface="Times New Roman" panose="02020603050405020304" pitchFamily="18" charset="0"/>
              <a:ea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B4EEFE44-EC13-8711-BC19-28A345454AC2}"/>
              </a:ext>
            </a:extLst>
          </p:cNvPr>
          <p:cNvCxnSpPr>
            <a:cxnSpLocks/>
          </p:cNvCxnSpPr>
          <p:nvPr/>
        </p:nvCxnSpPr>
        <p:spPr>
          <a:xfrm>
            <a:off x="7838287" y="1480273"/>
            <a:ext cx="457988" cy="9753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2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CFFF92-5332-5ECD-C824-010FE0F01CC8}"/>
              </a:ext>
            </a:extLst>
          </p:cNvPr>
          <p:cNvSpPr>
            <a:spLocks noGrp="1"/>
          </p:cNvSpPr>
          <p:nvPr>
            <p:ph idx="1"/>
          </p:nvPr>
        </p:nvSpPr>
        <p:spPr>
          <a:xfrm>
            <a:off x="838200" y="362783"/>
            <a:ext cx="10515600" cy="474656"/>
          </a:xfrm>
        </p:spPr>
        <p:txBody>
          <a:bodyPr>
            <a:normAutofit/>
          </a:bodyPr>
          <a:lstStyle/>
          <a:p>
            <a:pPr marL="0" indent="0">
              <a:buNone/>
            </a:pP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 Connect the dome and find home position</a:t>
            </a:r>
            <a:endParaRPr lang="en-CH" sz="2000" dirty="0"/>
          </a:p>
        </p:txBody>
      </p:sp>
      <p:sp>
        <p:nvSpPr>
          <p:cNvPr id="14" name="Text Box 9">
            <a:extLst>
              <a:ext uri="{FF2B5EF4-FFF2-40B4-BE49-F238E27FC236}">
                <a16:creationId xmlns:a16="http://schemas.microsoft.com/office/drawing/2014/main" id="{0FBE2FF4-D340-5068-A2D2-6DC2083A5BED}"/>
              </a:ext>
            </a:extLst>
          </p:cNvPr>
          <p:cNvSpPr txBox="1"/>
          <p:nvPr/>
        </p:nvSpPr>
        <p:spPr>
          <a:xfrm>
            <a:off x="730253" y="809604"/>
            <a:ext cx="1612901"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Click on ‘Dome’</a:t>
            </a:r>
            <a:endParaRPr lang="en-CH" sz="1200" dirty="0">
              <a:effectLst/>
              <a:latin typeface="Times New Roman" panose="02020603050405020304" pitchFamily="18" charset="0"/>
              <a:ea typeface="Times New Roman" panose="02020603050405020304" pitchFamily="18" charset="0"/>
            </a:endParaRPr>
          </a:p>
        </p:txBody>
      </p:sp>
      <p:grpSp>
        <p:nvGrpSpPr>
          <p:cNvPr id="37" name="Group 36">
            <a:extLst>
              <a:ext uri="{FF2B5EF4-FFF2-40B4-BE49-F238E27FC236}">
                <a16:creationId xmlns:a16="http://schemas.microsoft.com/office/drawing/2014/main" id="{ABABBF3E-DF80-EDA7-5B24-B651AEF541A3}"/>
              </a:ext>
            </a:extLst>
          </p:cNvPr>
          <p:cNvGrpSpPr/>
          <p:nvPr/>
        </p:nvGrpSpPr>
        <p:grpSpPr>
          <a:xfrm>
            <a:off x="128587" y="1056400"/>
            <a:ext cx="5029202" cy="3499103"/>
            <a:chOff x="128587" y="1642192"/>
            <a:chExt cx="5029202" cy="3499103"/>
          </a:xfrm>
        </p:grpSpPr>
        <p:pic>
          <p:nvPicPr>
            <p:cNvPr id="6" name="Picture 5" descr="A screenshot of a computer&#10;&#10;Description automatically generated">
              <a:extLst>
                <a:ext uri="{FF2B5EF4-FFF2-40B4-BE49-F238E27FC236}">
                  <a16:creationId xmlns:a16="http://schemas.microsoft.com/office/drawing/2014/main" id="{189CA634-C067-A083-2846-106719C93189}"/>
                </a:ext>
              </a:extLst>
            </p:cNvPr>
            <p:cNvPicPr>
              <a:picLocks noChangeAspect="1"/>
            </p:cNvPicPr>
            <p:nvPr/>
          </p:nvPicPr>
          <p:blipFill rotWithShape="1">
            <a:blip r:embed="rId2"/>
            <a:srcRect b="44371"/>
            <a:stretch/>
          </p:blipFill>
          <p:spPr>
            <a:xfrm>
              <a:off x="128587" y="1885845"/>
              <a:ext cx="5029202" cy="3255450"/>
            </a:xfrm>
            <a:prstGeom prst="rect">
              <a:avLst/>
            </a:prstGeom>
            <a:ln w="19050">
              <a:solidFill>
                <a:schemeClr val="tx1"/>
              </a:solidFill>
            </a:ln>
          </p:spPr>
        </p:pic>
        <p:sp>
          <p:nvSpPr>
            <p:cNvPr id="11" name="Rectangle 10">
              <a:extLst>
                <a:ext uri="{FF2B5EF4-FFF2-40B4-BE49-F238E27FC236}">
                  <a16:creationId xmlns:a16="http://schemas.microsoft.com/office/drawing/2014/main" id="{3F8BEC64-FF07-1AF4-9787-681662928B3A}"/>
                </a:ext>
              </a:extLst>
            </p:cNvPr>
            <p:cNvSpPr/>
            <p:nvPr/>
          </p:nvSpPr>
          <p:spPr>
            <a:xfrm>
              <a:off x="291116" y="2996026"/>
              <a:ext cx="605238" cy="47265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2" name="Straight Arrow Connector 11">
              <a:extLst>
                <a:ext uri="{FF2B5EF4-FFF2-40B4-BE49-F238E27FC236}">
                  <a16:creationId xmlns:a16="http://schemas.microsoft.com/office/drawing/2014/main" id="{B8254818-14E5-B484-CD06-BE88CE06C8AD}"/>
                </a:ext>
              </a:extLst>
            </p:cNvPr>
            <p:cNvCxnSpPr>
              <a:cxnSpLocks/>
            </p:cNvCxnSpPr>
            <p:nvPr/>
          </p:nvCxnSpPr>
          <p:spPr>
            <a:xfrm flipH="1">
              <a:off x="896355" y="1702304"/>
              <a:ext cx="695019" cy="12357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262D729-0E94-3432-1C7C-0B9DC35DD2E8}"/>
                </a:ext>
              </a:extLst>
            </p:cNvPr>
            <p:cNvSpPr/>
            <p:nvPr/>
          </p:nvSpPr>
          <p:spPr>
            <a:xfrm>
              <a:off x="1348351" y="2716659"/>
              <a:ext cx="1798686" cy="23632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9" name="Straight Arrow Connector 18">
              <a:extLst>
                <a:ext uri="{FF2B5EF4-FFF2-40B4-BE49-F238E27FC236}">
                  <a16:creationId xmlns:a16="http://schemas.microsoft.com/office/drawing/2014/main" id="{C5715AE5-9E71-09E7-20C4-5D8B48447A4E}"/>
                </a:ext>
              </a:extLst>
            </p:cNvPr>
            <p:cNvCxnSpPr>
              <a:cxnSpLocks/>
            </p:cNvCxnSpPr>
            <p:nvPr/>
          </p:nvCxnSpPr>
          <p:spPr>
            <a:xfrm flipH="1">
              <a:off x="2128502" y="1642192"/>
              <a:ext cx="461277" cy="103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 Box 9">
            <a:extLst>
              <a:ext uri="{FF2B5EF4-FFF2-40B4-BE49-F238E27FC236}">
                <a16:creationId xmlns:a16="http://schemas.microsoft.com/office/drawing/2014/main" id="{49B42BED-42EA-7D18-5D79-390D9D514997}"/>
              </a:ext>
            </a:extLst>
          </p:cNvPr>
          <p:cNvSpPr txBox="1"/>
          <p:nvPr/>
        </p:nvSpPr>
        <p:spPr>
          <a:xfrm>
            <a:off x="2528886" y="809604"/>
            <a:ext cx="1612901"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‘Connect’</a:t>
            </a:r>
            <a:endParaRPr lang="en-CH" sz="1200" dirty="0">
              <a:effectLst/>
              <a:latin typeface="Times New Roman" panose="02020603050405020304" pitchFamily="18" charset="0"/>
              <a:ea typeface="Times New Roman" panose="02020603050405020304" pitchFamily="18" charset="0"/>
            </a:endParaRPr>
          </a:p>
        </p:txBody>
      </p:sp>
      <p:sp>
        <p:nvSpPr>
          <p:cNvPr id="29" name="Rectangle 28">
            <a:extLst>
              <a:ext uri="{FF2B5EF4-FFF2-40B4-BE49-F238E27FC236}">
                <a16:creationId xmlns:a16="http://schemas.microsoft.com/office/drawing/2014/main" id="{494BDE37-2049-AA3A-6816-B1A9810979EA}"/>
              </a:ext>
            </a:extLst>
          </p:cNvPr>
          <p:cNvSpPr/>
          <p:nvPr/>
        </p:nvSpPr>
        <p:spPr>
          <a:xfrm>
            <a:off x="9840969" y="3129186"/>
            <a:ext cx="2028602" cy="2426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39" name="Group 38">
            <a:extLst>
              <a:ext uri="{FF2B5EF4-FFF2-40B4-BE49-F238E27FC236}">
                <a16:creationId xmlns:a16="http://schemas.microsoft.com/office/drawing/2014/main" id="{A74B1D58-258B-B21D-61AD-5583516360DC}"/>
              </a:ext>
            </a:extLst>
          </p:cNvPr>
          <p:cNvGrpSpPr/>
          <p:nvPr/>
        </p:nvGrpSpPr>
        <p:grpSpPr>
          <a:xfrm>
            <a:off x="3430348" y="1059794"/>
            <a:ext cx="4898649" cy="4155138"/>
            <a:chOff x="3479683" y="1906581"/>
            <a:chExt cx="4891747" cy="3879489"/>
          </a:xfrm>
        </p:grpSpPr>
        <p:pic>
          <p:nvPicPr>
            <p:cNvPr id="36" name="Content Placeholder 8" descr="A screenshot of a computer&#10;&#10;Description automatically generated">
              <a:extLst>
                <a:ext uri="{FF2B5EF4-FFF2-40B4-BE49-F238E27FC236}">
                  <a16:creationId xmlns:a16="http://schemas.microsoft.com/office/drawing/2014/main" id="{1275CF03-23DE-6533-91E7-6A5C5FBAC84B}"/>
                </a:ext>
              </a:extLst>
            </p:cNvPr>
            <p:cNvPicPr>
              <a:picLocks noChangeAspect="1"/>
            </p:cNvPicPr>
            <p:nvPr/>
          </p:nvPicPr>
          <p:blipFill rotWithShape="1">
            <a:blip r:embed="rId3"/>
            <a:srcRect b="43522"/>
            <a:stretch/>
          </p:blipFill>
          <p:spPr>
            <a:xfrm>
              <a:off x="3479683" y="2793921"/>
              <a:ext cx="4891747" cy="2992149"/>
            </a:xfrm>
            <a:prstGeom prst="rect">
              <a:avLst/>
            </a:prstGeom>
            <a:ln w="19050">
              <a:solidFill>
                <a:schemeClr val="tx1"/>
              </a:solidFill>
            </a:ln>
          </p:spPr>
        </p:pic>
        <p:cxnSp>
          <p:nvCxnSpPr>
            <p:cNvPr id="25" name="Straight Arrow Connector 24">
              <a:extLst>
                <a:ext uri="{FF2B5EF4-FFF2-40B4-BE49-F238E27FC236}">
                  <a16:creationId xmlns:a16="http://schemas.microsoft.com/office/drawing/2014/main" id="{A74971F1-BC16-5C65-FD58-D090D3944935}"/>
                </a:ext>
              </a:extLst>
            </p:cNvPr>
            <p:cNvCxnSpPr>
              <a:cxnSpLocks/>
            </p:cNvCxnSpPr>
            <p:nvPr/>
          </p:nvCxnSpPr>
          <p:spPr>
            <a:xfrm flipH="1">
              <a:off x="5081694" y="1906581"/>
              <a:ext cx="877916" cy="1741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84E9F6F-97E9-9DDF-4D0C-C18E1F9143F0}"/>
                </a:ext>
              </a:extLst>
            </p:cNvPr>
            <p:cNvSpPr/>
            <p:nvPr/>
          </p:nvSpPr>
          <p:spPr>
            <a:xfrm>
              <a:off x="4569682" y="3748227"/>
              <a:ext cx="1526318" cy="2094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10" name="Picture 9" descr="A screenshot of a computer&#10;&#10;Description automatically generated">
            <a:extLst>
              <a:ext uri="{FF2B5EF4-FFF2-40B4-BE49-F238E27FC236}">
                <a16:creationId xmlns:a16="http://schemas.microsoft.com/office/drawing/2014/main" id="{945ECDCC-1999-9589-BE02-EC315A70C330}"/>
              </a:ext>
            </a:extLst>
          </p:cNvPr>
          <p:cNvPicPr>
            <a:picLocks noChangeAspect="1"/>
          </p:cNvPicPr>
          <p:nvPr/>
        </p:nvPicPr>
        <p:blipFill rotWithShape="1">
          <a:blip r:embed="rId4"/>
          <a:srcRect b="35058"/>
          <a:stretch/>
        </p:blipFill>
        <p:spPr>
          <a:xfrm>
            <a:off x="6801958" y="2692274"/>
            <a:ext cx="5219643" cy="3401925"/>
          </a:xfrm>
          <a:prstGeom prst="rect">
            <a:avLst/>
          </a:prstGeom>
          <a:ln w="19050">
            <a:solidFill>
              <a:schemeClr val="tx1"/>
            </a:solidFill>
          </a:ln>
        </p:spPr>
      </p:pic>
      <p:sp>
        <p:nvSpPr>
          <p:cNvPr id="24" name="Text Box 9">
            <a:extLst>
              <a:ext uri="{FF2B5EF4-FFF2-40B4-BE49-F238E27FC236}">
                <a16:creationId xmlns:a16="http://schemas.microsoft.com/office/drawing/2014/main" id="{FEF53336-2AC5-5B84-54C2-47DE73064009}"/>
              </a:ext>
            </a:extLst>
          </p:cNvPr>
          <p:cNvSpPr txBox="1"/>
          <p:nvPr/>
        </p:nvSpPr>
        <p:spPr>
          <a:xfrm>
            <a:off x="4985017" y="815181"/>
            <a:ext cx="2910679" cy="315733"/>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3</a:t>
            </a:r>
            <a:r>
              <a:rPr lang="en-US" sz="1200" dirty="0">
                <a:solidFill>
                  <a:srgbClr val="FF0000"/>
                </a:solidFill>
                <a:effectLst/>
                <a:latin typeface="Times New Roman" panose="02020603050405020304" pitchFamily="18" charset="0"/>
                <a:ea typeface="Times New Roman" panose="02020603050405020304" pitchFamily="18" charset="0"/>
              </a:rPr>
              <a:t>. The Dome is moving (you can hear it!)</a:t>
            </a:r>
            <a:br>
              <a:rPr lang="en-US" sz="1200" dirty="0">
                <a:solidFill>
                  <a:srgbClr val="FF0000"/>
                </a:solidFill>
                <a:latin typeface="Times New Roman" panose="02020603050405020304" pitchFamily="18" charset="0"/>
                <a:ea typeface="Times New Roman" panose="02020603050405020304" pitchFamily="18" charset="0"/>
              </a:rPr>
            </a:br>
            <a:endParaRPr lang="en-CH" sz="1200" dirty="0">
              <a:effectLst/>
              <a:latin typeface="Times New Roman" panose="02020603050405020304" pitchFamily="18" charset="0"/>
              <a:ea typeface="Times New Roman" panose="02020603050405020304" pitchFamily="18" charset="0"/>
            </a:endParaRPr>
          </a:p>
        </p:txBody>
      </p:sp>
      <p:sp>
        <p:nvSpPr>
          <p:cNvPr id="41" name="Rectangle 40">
            <a:extLst>
              <a:ext uri="{FF2B5EF4-FFF2-40B4-BE49-F238E27FC236}">
                <a16:creationId xmlns:a16="http://schemas.microsoft.com/office/drawing/2014/main" id="{42C86239-D248-11CB-FA6B-F4F357187EDB}"/>
              </a:ext>
            </a:extLst>
          </p:cNvPr>
          <p:cNvSpPr/>
          <p:nvPr/>
        </p:nvSpPr>
        <p:spPr>
          <a:xfrm>
            <a:off x="8000658" y="3770481"/>
            <a:ext cx="1528472" cy="1882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2" name="Straight Arrow Connector 41">
            <a:extLst>
              <a:ext uri="{FF2B5EF4-FFF2-40B4-BE49-F238E27FC236}">
                <a16:creationId xmlns:a16="http://schemas.microsoft.com/office/drawing/2014/main" id="{1907C420-AE2F-5BFE-7100-457E85CE2E52}"/>
              </a:ext>
            </a:extLst>
          </p:cNvPr>
          <p:cNvCxnSpPr>
            <a:cxnSpLocks/>
          </p:cNvCxnSpPr>
          <p:nvPr/>
        </p:nvCxnSpPr>
        <p:spPr>
          <a:xfrm flipH="1">
            <a:off x="8645405" y="2063798"/>
            <a:ext cx="914020" cy="16081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9">
            <a:extLst>
              <a:ext uri="{FF2B5EF4-FFF2-40B4-BE49-F238E27FC236}">
                <a16:creationId xmlns:a16="http://schemas.microsoft.com/office/drawing/2014/main" id="{E447FF59-4760-9B55-9190-F9A8D206B7E8}"/>
              </a:ext>
            </a:extLst>
          </p:cNvPr>
          <p:cNvSpPr txBox="1"/>
          <p:nvPr/>
        </p:nvSpPr>
        <p:spPr>
          <a:xfrm>
            <a:off x="8489646" y="1671053"/>
            <a:ext cx="1426642" cy="51053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4. Wait </a:t>
            </a:r>
            <a:r>
              <a:rPr lang="en-US" sz="1200" dirty="0" err="1">
                <a:solidFill>
                  <a:srgbClr val="FF0000"/>
                </a:solidFill>
                <a:effectLst/>
                <a:latin typeface="Times New Roman" panose="02020603050405020304" pitchFamily="18" charset="0"/>
                <a:ea typeface="Times New Roman" panose="02020603050405020304" pitchFamily="18" charset="0"/>
              </a:rPr>
              <a:t>unti</a:t>
            </a:r>
            <a:r>
              <a:rPr lang="en-US" sz="1200" dirty="0">
                <a:solidFill>
                  <a:srgbClr val="FF0000"/>
                </a:solidFill>
                <a:effectLst/>
                <a:latin typeface="Times New Roman" panose="02020603050405020304" pitchFamily="18" charset="0"/>
                <a:ea typeface="Times New Roman" panose="02020603050405020304" pitchFamily="18" charset="0"/>
              </a:rPr>
              <a:t> you see the Status: ‘Ready’</a:t>
            </a:r>
            <a:endParaRPr lang="en-CH" sz="1200" dirty="0">
              <a:effectLst/>
              <a:latin typeface="Times New Roman" panose="02020603050405020304" pitchFamily="18" charset="0"/>
              <a:ea typeface="Times New Roman" panose="02020603050405020304" pitchFamily="18" charset="0"/>
            </a:endParaRPr>
          </a:p>
        </p:txBody>
      </p:sp>
      <p:cxnSp>
        <p:nvCxnSpPr>
          <p:cNvPr id="47" name="Straight Arrow Connector 46">
            <a:extLst>
              <a:ext uri="{FF2B5EF4-FFF2-40B4-BE49-F238E27FC236}">
                <a16:creationId xmlns:a16="http://schemas.microsoft.com/office/drawing/2014/main" id="{022B686A-9204-68A5-38EF-52BB1B72551E}"/>
              </a:ext>
            </a:extLst>
          </p:cNvPr>
          <p:cNvCxnSpPr>
            <a:cxnSpLocks/>
          </p:cNvCxnSpPr>
          <p:nvPr/>
        </p:nvCxnSpPr>
        <p:spPr>
          <a:xfrm>
            <a:off x="11081991" y="2063798"/>
            <a:ext cx="0" cy="22438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9">
            <a:extLst>
              <a:ext uri="{FF2B5EF4-FFF2-40B4-BE49-F238E27FC236}">
                <a16:creationId xmlns:a16="http://schemas.microsoft.com/office/drawing/2014/main" id="{F6295E1E-8FF5-6376-ECC0-6785CB452118}"/>
              </a:ext>
            </a:extLst>
          </p:cNvPr>
          <p:cNvSpPr txBox="1"/>
          <p:nvPr/>
        </p:nvSpPr>
        <p:spPr>
          <a:xfrm>
            <a:off x="10167971" y="1773932"/>
            <a:ext cx="1753645" cy="315733"/>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5. Click on ‘Find Home’</a:t>
            </a:r>
            <a:endParaRPr lang="en-CH" sz="1200" dirty="0">
              <a:effectLst/>
              <a:latin typeface="Times New Roman" panose="02020603050405020304" pitchFamily="18" charset="0"/>
              <a:ea typeface="Times New Roman" panose="02020603050405020304" pitchFamily="18" charset="0"/>
            </a:endParaRPr>
          </a:p>
        </p:txBody>
      </p:sp>
      <p:sp>
        <p:nvSpPr>
          <p:cNvPr id="48" name="Rectangle 47">
            <a:extLst>
              <a:ext uri="{FF2B5EF4-FFF2-40B4-BE49-F238E27FC236}">
                <a16:creationId xmlns:a16="http://schemas.microsoft.com/office/drawing/2014/main" id="{E2A1FCDC-1C37-22A0-B70A-CA3F17066C2F}"/>
              </a:ext>
            </a:extLst>
          </p:cNvPr>
          <p:cNvSpPr/>
          <p:nvPr/>
        </p:nvSpPr>
        <p:spPr>
          <a:xfrm>
            <a:off x="9997612" y="4307629"/>
            <a:ext cx="1871959" cy="2426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Text Box 9">
            <a:extLst>
              <a:ext uri="{FF2B5EF4-FFF2-40B4-BE49-F238E27FC236}">
                <a16:creationId xmlns:a16="http://schemas.microsoft.com/office/drawing/2014/main" id="{9F9A9BA2-B29A-0137-FC3B-EA489A44265B}"/>
              </a:ext>
            </a:extLst>
          </p:cNvPr>
          <p:cNvSpPr txBox="1"/>
          <p:nvPr/>
        </p:nvSpPr>
        <p:spPr>
          <a:xfrm>
            <a:off x="291114" y="6337350"/>
            <a:ext cx="11210323" cy="37825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6</a:t>
            </a:r>
            <a:r>
              <a:rPr lang="en-US" sz="1200" dirty="0">
                <a:solidFill>
                  <a:srgbClr val="FF0000"/>
                </a:solidFill>
                <a:effectLst/>
                <a:latin typeface="Times New Roman" panose="02020603050405020304" pitchFamily="18" charset="0"/>
                <a:ea typeface="Times New Roman" panose="02020603050405020304" pitchFamily="18" charset="0"/>
              </a:rPr>
              <a:t>. When you click on ‘Find Home’, the Dome will make one full turn to calibrate the spatial coordinates and then it will go in front of the telescope aperture. Be patient and wait.</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9805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screenshot of a computer&#10;&#10;Description automatically generated">
            <a:extLst>
              <a:ext uri="{FF2B5EF4-FFF2-40B4-BE49-F238E27FC236}">
                <a16:creationId xmlns:a16="http://schemas.microsoft.com/office/drawing/2014/main" id="{DC074962-272E-4069-6B6A-FD7FA4127A29}"/>
              </a:ext>
            </a:extLst>
          </p:cNvPr>
          <p:cNvPicPr>
            <a:picLocks noChangeAspect="1"/>
          </p:cNvPicPr>
          <p:nvPr/>
        </p:nvPicPr>
        <p:blipFill rotWithShape="1">
          <a:blip r:embed="rId2"/>
          <a:srcRect b="35058"/>
          <a:stretch/>
        </p:blipFill>
        <p:spPr>
          <a:xfrm>
            <a:off x="473074" y="1728036"/>
            <a:ext cx="5219643" cy="3401925"/>
          </a:xfrm>
          <a:prstGeom prst="rect">
            <a:avLst/>
          </a:prstGeom>
          <a:ln w="19050">
            <a:solidFill>
              <a:schemeClr val="tx1"/>
            </a:solidFill>
          </a:ln>
        </p:spPr>
      </p:pic>
      <p:pic>
        <p:nvPicPr>
          <p:cNvPr id="17" name="Content Placeholder 16" descr="A screenshot of a computer&#10;&#10;Description automatically generated">
            <a:extLst>
              <a:ext uri="{FF2B5EF4-FFF2-40B4-BE49-F238E27FC236}">
                <a16:creationId xmlns:a16="http://schemas.microsoft.com/office/drawing/2014/main" id="{A3725F8F-92EF-9C9F-DE15-94A8988AC3F2}"/>
              </a:ext>
            </a:extLst>
          </p:cNvPr>
          <p:cNvPicPr>
            <a:picLocks noGrp="1" noChangeAspect="1"/>
          </p:cNvPicPr>
          <p:nvPr>
            <p:ph idx="1"/>
          </p:nvPr>
        </p:nvPicPr>
        <p:blipFill rotWithShape="1">
          <a:blip r:embed="rId3"/>
          <a:srcRect b="39193"/>
          <a:stretch/>
        </p:blipFill>
        <p:spPr>
          <a:xfrm>
            <a:off x="3881870" y="2256674"/>
            <a:ext cx="5132996" cy="3401925"/>
          </a:xfrm>
          <a:ln w="19050">
            <a:solidFill>
              <a:schemeClr val="tx1"/>
            </a:solidFill>
          </a:ln>
        </p:spPr>
      </p:pic>
      <p:sp>
        <p:nvSpPr>
          <p:cNvPr id="18" name="Content Placeholder 2">
            <a:extLst>
              <a:ext uri="{FF2B5EF4-FFF2-40B4-BE49-F238E27FC236}">
                <a16:creationId xmlns:a16="http://schemas.microsoft.com/office/drawing/2014/main" id="{AFE247AD-F157-504D-8CD0-0883F0240952}"/>
              </a:ext>
            </a:extLst>
          </p:cNvPr>
          <p:cNvSpPr txBox="1">
            <a:spLocks/>
          </p:cNvSpPr>
          <p:nvPr/>
        </p:nvSpPr>
        <p:spPr>
          <a:xfrm>
            <a:off x="838200" y="362783"/>
            <a:ext cx="10515600" cy="4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20. Open the dome</a:t>
            </a:r>
            <a:endParaRPr lang="en-CH" sz="2000" dirty="0"/>
          </a:p>
        </p:txBody>
      </p:sp>
      <p:sp>
        <p:nvSpPr>
          <p:cNvPr id="20" name="Rectangle 19">
            <a:extLst>
              <a:ext uri="{FF2B5EF4-FFF2-40B4-BE49-F238E27FC236}">
                <a16:creationId xmlns:a16="http://schemas.microsoft.com/office/drawing/2014/main" id="{E8676EFF-4C69-955F-F8BD-6F31A65EA1B6}"/>
              </a:ext>
            </a:extLst>
          </p:cNvPr>
          <p:cNvSpPr/>
          <p:nvPr/>
        </p:nvSpPr>
        <p:spPr>
          <a:xfrm>
            <a:off x="535580" y="2810285"/>
            <a:ext cx="793157" cy="5044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 name="Straight Arrow Connector 20">
            <a:extLst>
              <a:ext uri="{FF2B5EF4-FFF2-40B4-BE49-F238E27FC236}">
                <a16:creationId xmlns:a16="http://schemas.microsoft.com/office/drawing/2014/main" id="{1443711B-24F3-FCAB-4202-F2BCCBE63A5E}"/>
              </a:ext>
            </a:extLst>
          </p:cNvPr>
          <p:cNvCxnSpPr>
            <a:cxnSpLocks/>
          </p:cNvCxnSpPr>
          <p:nvPr/>
        </p:nvCxnSpPr>
        <p:spPr>
          <a:xfrm flipH="1">
            <a:off x="1228725" y="1412283"/>
            <a:ext cx="695019" cy="12357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9">
            <a:extLst>
              <a:ext uri="{FF2B5EF4-FFF2-40B4-BE49-F238E27FC236}">
                <a16:creationId xmlns:a16="http://schemas.microsoft.com/office/drawing/2014/main" id="{75AE5BA7-E19F-1E10-9A2C-3B12EB0073A0}"/>
              </a:ext>
            </a:extLst>
          </p:cNvPr>
          <p:cNvSpPr txBox="1"/>
          <p:nvPr/>
        </p:nvSpPr>
        <p:spPr>
          <a:xfrm>
            <a:off x="473074" y="1149013"/>
            <a:ext cx="3198813"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You should already be in the ‘Dome’ section</a:t>
            </a:r>
            <a:endParaRPr lang="en-CH" sz="1200" dirty="0">
              <a:effectLst/>
              <a:latin typeface="Times New Roman" panose="02020603050405020304" pitchFamily="18" charset="0"/>
              <a:ea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FBFA496A-F1B1-52C9-BD36-CAE9FA25743E}"/>
              </a:ext>
            </a:extLst>
          </p:cNvPr>
          <p:cNvCxnSpPr>
            <a:cxnSpLocks/>
          </p:cNvCxnSpPr>
          <p:nvPr/>
        </p:nvCxnSpPr>
        <p:spPr>
          <a:xfrm flipH="1">
            <a:off x="3171825" y="1480072"/>
            <a:ext cx="915903" cy="2048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9">
            <a:extLst>
              <a:ext uri="{FF2B5EF4-FFF2-40B4-BE49-F238E27FC236}">
                <a16:creationId xmlns:a16="http://schemas.microsoft.com/office/drawing/2014/main" id="{9C46197A-1234-FDB1-8664-746148614D93}"/>
              </a:ext>
            </a:extLst>
          </p:cNvPr>
          <p:cNvSpPr txBox="1"/>
          <p:nvPr/>
        </p:nvSpPr>
        <p:spPr>
          <a:xfrm>
            <a:off x="3881870" y="1149013"/>
            <a:ext cx="181084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‘Open Dome’</a:t>
            </a:r>
            <a:endParaRPr lang="en-CH" sz="1200" dirty="0">
              <a:effectLst/>
              <a:latin typeface="Times New Roman" panose="02020603050405020304" pitchFamily="18" charset="0"/>
              <a:ea typeface="Times New Roman" panose="02020603050405020304" pitchFamily="18" charset="0"/>
            </a:endParaRPr>
          </a:p>
        </p:txBody>
      </p:sp>
      <p:sp>
        <p:nvSpPr>
          <p:cNvPr id="26" name="Rectangle 25">
            <a:extLst>
              <a:ext uri="{FF2B5EF4-FFF2-40B4-BE49-F238E27FC236}">
                <a16:creationId xmlns:a16="http://schemas.microsoft.com/office/drawing/2014/main" id="{E6698A7E-CD39-FEA2-6279-786BE9B07543}"/>
              </a:ext>
            </a:extLst>
          </p:cNvPr>
          <p:cNvSpPr/>
          <p:nvPr/>
        </p:nvSpPr>
        <p:spPr>
          <a:xfrm>
            <a:off x="1733754" y="3646771"/>
            <a:ext cx="1938133" cy="1822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8" name="Straight Arrow Connector 27">
            <a:extLst>
              <a:ext uri="{FF2B5EF4-FFF2-40B4-BE49-F238E27FC236}">
                <a16:creationId xmlns:a16="http://schemas.microsoft.com/office/drawing/2014/main" id="{9EC7AC09-C118-7F9F-B71E-172761037B59}"/>
              </a:ext>
            </a:extLst>
          </p:cNvPr>
          <p:cNvCxnSpPr>
            <a:cxnSpLocks/>
          </p:cNvCxnSpPr>
          <p:nvPr/>
        </p:nvCxnSpPr>
        <p:spPr>
          <a:xfrm flipH="1">
            <a:off x="5545529" y="1295424"/>
            <a:ext cx="1100941" cy="1948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73593E1-D2E6-6E29-151D-2679AC806741}"/>
              </a:ext>
            </a:extLst>
          </p:cNvPr>
          <p:cNvSpPr/>
          <p:nvPr/>
        </p:nvSpPr>
        <p:spPr>
          <a:xfrm>
            <a:off x="5002666" y="3300413"/>
            <a:ext cx="1255260" cy="2000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Text Box 9">
            <a:extLst>
              <a:ext uri="{FF2B5EF4-FFF2-40B4-BE49-F238E27FC236}">
                <a16:creationId xmlns:a16="http://schemas.microsoft.com/office/drawing/2014/main" id="{C520A919-79E4-1839-2DD7-B9F49E312B57}"/>
              </a:ext>
            </a:extLst>
          </p:cNvPr>
          <p:cNvSpPr txBox="1"/>
          <p:nvPr/>
        </p:nvSpPr>
        <p:spPr>
          <a:xfrm>
            <a:off x="5902700" y="1150263"/>
            <a:ext cx="181084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The dome is opening</a:t>
            </a:r>
            <a:endParaRPr lang="en-CH" sz="1200" dirty="0">
              <a:effectLst/>
              <a:latin typeface="Times New Roman" panose="02020603050405020304" pitchFamily="18" charset="0"/>
              <a:ea typeface="Times New Roman" panose="02020603050405020304" pitchFamily="18" charset="0"/>
            </a:endParaRPr>
          </a:p>
        </p:txBody>
      </p:sp>
      <p:pic>
        <p:nvPicPr>
          <p:cNvPr id="35" name="Picture 34" descr="A screenshot of a computer&#10;&#10;Description automatically generated">
            <a:extLst>
              <a:ext uri="{FF2B5EF4-FFF2-40B4-BE49-F238E27FC236}">
                <a16:creationId xmlns:a16="http://schemas.microsoft.com/office/drawing/2014/main" id="{187538FE-9962-4BF1-BC72-2ACD75DBED26}"/>
              </a:ext>
            </a:extLst>
          </p:cNvPr>
          <p:cNvPicPr>
            <a:picLocks noChangeAspect="1"/>
          </p:cNvPicPr>
          <p:nvPr/>
        </p:nvPicPr>
        <p:blipFill rotWithShape="1">
          <a:blip r:embed="rId4"/>
          <a:srcRect b="39535"/>
          <a:stretch/>
        </p:blipFill>
        <p:spPr>
          <a:xfrm>
            <a:off x="6594163" y="3134983"/>
            <a:ext cx="5185549" cy="3360233"/>
          </a:xfrm>
          <a:prstGeom prst="rect">
            <a:avLst/>
          </a:prstGeom>
          <a:ln w="19050">
            <a:solidFill>
              <a:schemeClr val="tx1"/>
            </a:solidFill>
          </a:ln>
        </p:spPr>
      </p:pic>
      <p:sp>
        <p:nvSpPr>
          <p:cNvPr id="36" name="Rectangle 35">
            <a:extLst>
              <a:ext uri="{FF2B5EF4-FFF2-40B4-BE49-F238E27FC236}">
                <a16:creationId xmlns:a16="http://schemas.microsoft.com/office/drawing/2014/main" id="{16E91830-EB6B-DCF7-FCC6-18D8DC7FD78F}"/>
              </a:ext>
            </a:extLst>
          </p:cNvPr>
          <p:cNvSpPr/>
          <p:nvPr/>
        </p:nvSpPr>
        <p:spPr>
          <a:xfrm>
            <a:off x="7777380" y="4500562"/>
            <a:ext cx="1780958" cy="2143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7" name="Straight Arrow Connector 36">
            <a:extLst>
              <a:ext uri="{FF2B5EF4-FFF2-40B4-BE49-F238E27FC236}">
                <a16:creationId xmlns:a16="http://schemas.microsoft.com/office/drawing/2014/main" id="{E0CE0A64-7498-FE48-9834-060C541CEC80}"/>
              </a:ext>
            </a:extLst>
          </p:cNvPr>
          <p:cNvCxnSpPr>
            <a:cxnSpLocks/>
          </p:cNvCxnSpPr>
          <p:nvPr/>
        </p:nvCxnSpPr>
        <p:spPr>
          <a:xfrm flipH="1">
            <a:off x="8898782" y="1420057"/>
            <a:ext cx="1031022" cy="29832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9">
            <a:extLst>
              <a:ext uri="{FF2B5EF4-FFF2-40B4-BE49-F238E27FC236}">
                <a16:creationId xmlns:a16="http://schemas.microsoft.com/office/drawing/2014/main" id="{4C46F6C7-BE8D-480F-40D2-725F20F329EC}"/>
              </a:ext>
            </a:extLst>
          </p:cNvPr>
          <p:cNvSpPr txBox="1"/>
          <p:nvPr/>
        </p:nvSpPr>
        <p:spPr>
          <a:xfrm>
            <a:off x="9449252" y="1114610"/>
            <a:ext cx="181084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All go</a:t>
            </a:r>
            <a:r>
              <a:rPr lang="en-US" sz="1200" dirty="0">
                <a:solidFill>
                  <a:srgbClr val="FF0000"/>
                </a:solidFill>
                <a:latin typeface="Times New Roman" panose="02020603050405020304" pitchFamily="18" charset="0"/>
                <a:ea typeface="Times New Roman" panose="02020603050405020304" pitchFamily="18" charset="0"/>
              </a:rPr>
              <a:t>od!</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926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C2BA17-C7B2-94F1-6672-011267A1A159}"/>
              </a:ext>
            </a:extLst>
          </p:cNvPr>
          <p:cNvSpPr txBox="1">
            <a:spLocks/>
          </p:cNvSpPr>
          <p:nvPr/>
        </p:nvSpPr>
        <p:spPr>
          <a:xfrm>
            <a:off x="838200" y="587375"/>
            <a:ext cx="10515600" cy="5683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H" sz="7200" b="1" dirty="0"/>
              <a:t>END STARTUP</a:t>
            </a:r>
            <a:br>
              <a:rPr lang="en-CH" sz="7200" b="1" dirty="0"/>
            </a:br>
            <a:endParaRPr lang="en-CH" sz="7200" dirty="0"/>
          </a:p>
        </p:txBody>
      </p:sp>
    </p:spTree>
    <p:extLst>
      <p:ext uri="{BB962C8B-B14F-4D97-AF65-F5344CB8AC3E}">
        <p14:creationId xmlns:p14="http://schemas.microsoft.com/office/powerpoint/2010/main" val="894056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1611-93E8-0ACC-B5FD-A49BA1C6B168}"/>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BCD8C7B0-6FC8-8A10-7993-C293E2BF2D0F}"/>
              </a:ext>
            </a:extLst>
          </p:cNvPr>
          <p:cNvSpPr>
            <a:spLocks noGrp="1"/>
          </p:cNvSpPr>
          <p:nvPr>
            <p:ph idx="1"/>
          </p:nvPr>
        </p:nvSpPr>
        <p:spPr/>
        <p:txBody>
          <a:bodyPr/>
          <a:lstStyle/>
          <a:p>
            <a:endParaRPr lang="en-CH"/>
          </a:p>
        </p:txBody>
      </p:sp>
    </p:spTree>
    <p:extLst>
      <p:ext uri="{BB962C8B-B14F-4D97-AF65-F5344CB8AC3E}">
        <p14:creationId xmlns:p14="http://schemas.microsoft.com/office/powerpoint/2010/main" val="3558487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A0C6-B6B8-5018-3873-EDE204AA086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D78AF83-79DF-37DC-B9CA-4CDE5382CCCB}"/>
              </a:ext>
            </a:extLst>
          </p:cNvPr>
          <p:cNvSpPr txBox="1">
            <a:spLocks/>
          </p:cNvSpPr>
          <p:nvPr/>
        </p:nvSpPr>
        <p:spPr>
          <a:xfrm>
            <a:off x="838200" y="587375"/>
            <a:ext cx="10515600" cy="5683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H" sz="7200" b="1" dirty="0"/>
              <a:t>OBSERVATIONS</a:t>
            </a:r>
            <a:br>
              <a:rPr lang="en-CH" sz="7200" b="1" dirty="0"/>
            </a:br>
            <a:endParaRPr lang="en-CH" sz="7200" dirty="0"/>
          </a:p>
        </p:txBody>
      </p:sp>
    </p:spTree>
    <p:extLst>
      <p:ext uri="{BB962C8B-B14F-4D97-AF65-F5344CB8AC3E}">
        <p14:creationId xmlns:p14="http://schemas.microsoft.com/office/powerpoint/2010/main" val="863407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2A62-F968-2930-0F2D-8EF39324AB4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34B65D3-9E9B-100E-E352-C8EB4811C600}"/>
              </a:ext>
            </a:extLst>
          </p:cNvPr>
          <p:cNvSpPr>
            <a:spLocks noGrp="1"/>
          </p:cNvSpPr>
          <p:nvPr>
            <p:ph type="title"/>
          </p:nvPr>
        </p:nvSpPr>
        <p:spPr>
          <a:xfrm>
            <a:off x="838200" y="365125"/>
            <a:ext cx="10515600" cy="1325563"/>
          </a:xfrm>
        </p:spPr>
        <p:txBody>
          <a:bodyPr>
            <a:normAutofit/>
          </a:bodyPr>
          <a:lstStyle/>
          <a:p>
            <a:r>
              <a:rPr lang="en-CH" sz="3200" dirty="0">
                <a:solidFill>
                  <a:srgbClr val="FF0000"/>
                </a:solidFill>
              </a:rPr>
              <a:t>GENERAL INFORMATION</a:t>
            </a:r>
          </a:p>
        </p:txBody>
      </p:sp>
      <p:pic>
        <p:nvPicPr>
          <p:cNvPr id="10" name="Picture 9" descr="A screenshot of a computer&#10;&#10;Description automatically generated">
            <a:extLst>
              <a:ext uri="{FF2B5EF4-FFF2-40B4-BE49-F238E27FC236}">
                <a16:creationId xmlns:a16="http://schemas.microsoft.com/office/drawing/2014/main" id="{DAF64E89-9920-E741-4B95-52904D204C1F}"/>
              </a:ext>
            </a:extLst>
          </p:cNvPr>
          <p:cNvPicPr>
            <a:picLocks noChangeAspect="1"/>
          </p:cNvPicPr>
          <p:nvPr/>
        </p:nvPicPr>
        <p:blipFill rotWithShape="1">
          <a:blip r:embed="rId2"/>
          <a:srcRect l="-7280"/>
          <a:stretch/>
        </p:blipFill>
        <p:spPr>
          <a:xfrm>
            <a:off x="-100008" y="1641160"/>
            <a:ext cx="7019400" cy="4637400"/>
          </a:xfrm>
          <a:prstGeom prst="rect">
            <a:avLst/>
          </a:prstGeom>
          <a:ln w="19050">
            <a:noFill/>
          </a:ln>
        </p:spPr>
      </p:pic>
      <p:sp>
        <p:nvSpPr>
          <p:cNvPr id="13" name="Oval 12">
            <a:extLst>
              <a:ext uri="{FF2B5EF4-FFF2-40B4-BE49-F238E27FC236}">
                <a16:creationId xmlns:a16="http://schemas.microsoft.com/office/drawing/2014/main" id="{58AD7ABD-2640-869E-C5C3-053FF8E62E2E}"/>
              </a:ext>
            </a:extLst>
          </p:cNvPr>
          <p:cNvSpPr/>
          <p:nvPr/>
        </p:nvSpPr>
        <p:spPr>
          <a:xfrm>
            <a:off x="5503412" y="3169116"/>
            <a:ext cx="289368" cy="29143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Oval 1">
            <a:extLst>
              <a:ext uri="{FF2B5EF4-FFF2-40B4-BE49-F238E27FC236}">
                <a16:creationId xmlns:a16="http://schemas.microsoft.com/office/drawing/2014/main" id="{96FEBC5E-FC65-F80C-0A26-4C7D1685F448}"/>
              </a:ext>
            </a:extLst>
          </p:cNvPr>
          <p:cNvSpPr/>
          <p:nvPr/>
        </p:nvSpPr>
        <p:spPr>
          <a:xfrm>
            <a:off x="5559852" y="3664703"/>
            <a:ext cx="434052" cy="451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Oval 4">
            <a:extLst>
              <a:ext uri="{FF2B5EF4-FFF2-40B4-BE49-F238E27FC236}">
                <a16:creationId xmlns:a16="http://schemas.microsoft.com/office/drawing/2014/main" id="{4C9224E5-9BB1-6AA0-0E64-A19EB25B70E0}"/>
              </a:ext>
            </a:extLst>
          </p:cNvPr>
          <p:cNvSpPr/>
          <p:nvPr/>
        </p:nvSpPr>
        <p:spPr>
          <a:xfrm rot="19900294">
            <a:off x="4521587" y="3451746"/>
            <a:ext cx="1102489" cy="61177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8" name="Straight Arrow Connector 7">
            <a:extLst>
              <a:ext uri="{FF2B5EF4-FFF2-40B4-BE49-F238E27FC236}">
                <a16:creationId xmlns:a16="http://schemas.microsoft.com/office/drawing/2014/main" id="{2FA41C6B-ACFD-ABD7-4A73-50369C4B943A}"/>
              </a:ext>
            </a:extLst>
          </p:cNvPr>
          <p:cNvCxnSpPr>
            <a:cxnSpLocks/>
          </p:cNvCxnSpPr>
          <p:nvPr/>
        </p:nvCxnSpPr>
        <p:spPr>
          <a:xfrm flipV="1">
            <a:off x="5792780" y="2341199"/>
            <a:ext cx="2067540" cy="9227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903574-CF85-E438-3002-2D89AC8E70C4}"/>
              </a:ext>
            </a:extLst>
          </p:cNvPr>
          <p:cNvCxnSpPr>
            <a:cxnSpLocks/>
          </p:cNvCxnSpPr>
          <p:nvPr/>
        </p:nvCxnSpPr>
        <p:spPr>
          <a:xfrm flipV="1">
            <a:off x="5559852" y="3544668"/>
            <a:ext cx="2300468" cy="43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328931-57DC-B96E-DEDB-F572A1A71A91}"/>
              </a:ext>
            </a:extLst>
          </p:cNvPr>
          <p:cNvCxnSpPr>
            <a:cxnSpLocks/>
          </p:cNvCxnSpPr>
          <p:nvPr/>
        </p:nvCxnSpPr>
        <p:spPr>
          <a:xfrm>
            <a:off x="5975716" y="3897324"/>
            <a:ext cx="1884604" cy="5778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4B206CF-C3FB-FC27-89BF-BEA9EAED888F}"/>
              </a:ext>
            </a:extLst>
          </p:cNvPr>
          <p:cNvSpPr txBox="1">
            <a:spLocks/>
          </p:cNvSpPr>
          <p:nvPr/>
        </p:nvSpPr>
        <p:spPr>
          <a:xfrm>
            <a:off x="7922213" y="1771369"/>
            <a:ext cx="3926846" cy="1043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The yellow circle indicates where the telescope is pointing at (telescope direction)</a:t>
            </a:r>
            <a:endParaRPr lang="en-CH" sz="2000" dirty="0"/>
          </a:p>
        </p:txBody>
      </p:sp>
      <p:sp>
        <p:nvSpPr>
          <p:cNvPr id="21" name="Content Placeholder 2">
            <a:extLst>
              <a:ext uri="{FF2B5EF4-FFF2-40B4-BE49-F238E27FC236}">
                <a16:creationId xmlns:a16="http://schemas.microsoft.com/office/drawing/2014/main" id="{1615F166-DF94-7D90-C9AF-1E155785F551}"/>
              </a:ext>
            </a:extLst>
          </p:cNvPr>
          <p:cNvSpPr txBox="1">
            <a:spLocks/>
          </p:cNvSpPr>
          <p:nvPr/>
        </p:nvSpPr>
        <p:spPr>
          <a:xfrm>
            <a:off x="7949889" y="3072226"/>
            <a:ext cx="3926846" cy="10438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The trapezoid shape indicates where the Dome is (it should be always on top or in front of the yellow point)</a:t>
            </a:r>
            <a:endParaRPr lang="en-CH" sz="2000" dirty="0"/>
          </a:p>
        </p:txBody>
      </p:sp>
      <p:sp>
        <p:nvSpPr>
          <p:cNvPr id="24" name="Content Placeholder 2">
            <a:extLst>
              <a:ext uri="{FF2B5EF4-FFF2-40B4-BE49-F238E27FC236}">
                <a16:creationId xmlns:a16="http://schemas.microsoft.com/office/drawing/2014/main" id="{98CD17FD-CCFC-58BF-87CF-858D53083514}"/>
              </a:ext>
            </a:extLst>
          </p:cNvPr>
          <p:cNvSpPr txBox="1">
            <a:spLocks/>
          </p:cNvSpPr>
          <p:nvPr/>
        </p:nvSpPr>
        <p:spPr>
          <a:xfrm>
            <a:off x="7970905" y="4288466"/>
            <a:ext cx="3926846" cy="1043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The red circle indicates where you clicked </a:t>
            </a:r>
            <a:endParaRPr lang="en-CH" sz="2000" dirty="0"/>
          </a:p>
        </p:txBody>
      </p:sp>
      <p:sp>
        <p:nvSpPr>
          <p:cNvPr id="25" name="Rectangle 24">
            <a:extLst>
              <a:ext uri="{FF2B5EF4-FFF2-40B4-BE49-F238E27FC236}">
                <a16:creationId xmlns:a16="http://schemas.microsoft.com/office/drawing/2014/main" id="{FFE8961F-2E1C-CEC7-5272-75F5229EC38A}"/>
              </a:ext>
            </a:extLst>
          </p:cNvPr>
          <p:cNvSpPr/>
          <p:nvPr/>
        </p:nvSpPr>
        <p:spPr>
          <a:xfrm>
            <a:off x="520700" y="2514599"/>
            <a:ext cx="1638300" cy="33655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26" name="Straight Arrow Connector 25">
            <a:extLst>
              <a:ext uri="{FF2B5EF4-FFF2-40B4-BE49-F238E27FC236}">
                <a16:creationId xmlns:a16="http://schemas.microsoft.com/office/drawing/2014/main" id="{BD3E750A-49FA-675F-1FF2-3C1E32C87767}"/>
              </a:ext>
            </a:extLst>
          </p:cNvPr>
          <p:cNvCxnSpPr>
            <a:cxnSpLocks/>
          </p:cNvCxnSpPr>
          <p:nvPr/>
        </p:nvCxnSpPr>
        <p:spPr>
          <a:xfrm>
            <a:off x="2159000" y="5702364"/>
            <a:ext cx="57013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9CF4C61F-6364-4C8D-C72E-B75194FB4F69}"/>
              </a:ext>
            </a:extLst>
          </p:cNvPr>
          <p:cNvSpPr txBox="1">
            <a:spLocks/>
          </p:cNvSpPr>
          <p:nvPr/>
        </p:nvSpPr>
        <p:spPr>
          <a:xfrm>
            <a:off x="7922213" y="5332355"/>
            <a:ext cx="3926846" cy="1258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H" sz="2000" dirty="0">
                <a:latin typeface="Arial" panose="020B0604020202020204" pitchFamily="34" charset="0"/>
                <a:cs typeface="Arial" panose="020B0604020202020204" pitchFamily="34" charset="0"/>
              </a:rPr>
              <a:t>When you click on a point on the sky (red circle), all the information of the target will appear here on the left</a:t>
            </a:r>
          </a:p>
        </p:txBody>
      </p:sp>
    </p:spTree>
    <p:extLst>
      <p:ext uri="{BB962C8B-B14F-4D97-AF65-F5344CB8AC3E}">
        <p14:creationId xmlns:p14="http://schemas.microsoft.com/office/powerpoint/2010/main" val="3391124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9AD630E-981E-8337-2F3E-7944018D3F46}"/>
              </a:ext>
            </a:extLst>
          </p:cNvPr>
          <p:cNvSpPr txBox="1">
            <a:spLocks noGrp="1"/>
          </p:cNvSpPr>
          <p:nvPr>
            <p:ph idx="1"/>
          </p:nvPr>
        </p:nvSpPr>
        <p:spPr>
          <a:xfrm>
            <a:off x="838200" y="1199574"/>
            <a:ext cx="10515600" cy="5318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You can select a target in two ways: by clicking on the sky map or by specifying the target name</a:t>
            </a:r>
            <a:endParaRPr lang="en-CH" sz="2000" dirty="0"/>
          </a:p>
        </p:txBody>
      </p:sp>
      <p:sp>
        <p:nvSpPr>
          <p:cNvPr id="7" name="Title 1">
            <a:extLst>
              <a:ext uri="{FF2B5EF4-FFF2-40B4-BE49-F238E27FC236}">
                <a16:creationId xmlns:a16="http://schemas.microsoft.com/office/drawing/2014/main" id="{7EE3D81D-3969-39D8-91A7-337900B29BFC}"/>
              </a:ext>
            </a:extLst>
          </p:cNvPr>
          <p:cNvSpPr>
            <a:spLocks noGrp="1"/>
          </p:cNvSpPr>
          <p:nvPr>
            <p:ph type="title"/>
          </p:nvPr>
        </p:nvSpPr>
        <p:spPr>
          <a:xfrm>
            <a:off x="838200" y="158089"/>
            <a:ext cx="10515600" cy="1325563"/>
          </a:xfrm>
        </p:spPr>
        <p:txBody>
          <a:bodyPr>
            <a:normAutofit/>
          </a:bodyPr>
          <a:lstStyle/>
          <a:p>
            <a:r>
              <a:rPr lang="en-CH" sz="3200" dirty="0">
                <a:solidFill>
                  <a:srgbClr val="FF0000"/>
                </a:solidFill>
              </a:rPr>
              <a:t>SELCTING A TARGET</a:t>
            </a:r>
          </a:p>
        </p:txBody>
      </p:sp>
      <p:pic>
        <p:nvPicPr>
          <p:cNvPr id="18" name="Picture 17" descr="A screenshot of a computer program&#10;&#10;Description automatically generated">
            <a:extLst>
              <a:ext uri="{FF2B5EF4-FFF2-40B4-BE49-F238E27FC236}">
                <a16:creationId xmlns:a16="http://schemas.microsoft.com/office/drawing/2014/main" id="{99A5AEA4-3EA0-2C56-2A31-02D2F7F18695}"/>
              </a:ext>
            </a:extLst>
          </p:cNvPr>
          <p:cNvPicPr>
            <a:picLocks noChangeAspect="1"/>
          </p:cNvPicPr>
          <p:nvPr/>
        </p:nvPicPr>
        <p:blipFill rotWithShape="1">
          <a:blip r:embed="rId2"/>
          <a:srcRect t="-1" b="37240"/>
          <a:stretch/>
        </p:blipFill>
        <p:spPr>
          <a:xfrm>
            <a:off x="5495457" y="2566436"/>
            <a:ext cx="4328603" cy="3563779"/>
          </a:xfrm>
          <a:prstGeom prst="rect">
            <a:avLst/>
          </a:prstGeom>
          <a:ln w="19050">
            <a:solidFill>
              <a:schemeClr val="tx1"/>
            </a:solidFill>
          </a:ln>
        </p:spPr>
      </p:pic>
      <p:sp>
        <p:nvSpPr>
          <p:cNvPr id="21" name="Rectangle 20">
            <a:extLst>
              <a:ext uri="{FF2B5EF4-FFF2-40B4-BE49-F238E27FC236}">
                <a16:creationId xmlns:a16="http://schemas.microsoft.com/office/drawing/2014/main" id="{DF03D4F9-0EFB-8EAC-A438-EA8A8DD86D3E}"/>
              </a:ext>
            </a:extLst>
          </p:cNvPr>
          <p:cNvSpPr/>
          <p:nvPr/>
        </p:nvSpPr>
        <p:spPr>
          <a:xfrm>
            <a:off x="5516724" y="5337527"/>
            <a:ext cx="705574" cy="4302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2" name="Straight Arrow Connector 21">
            <a:extLst>
              <a:ext uri="{FF2B5EF4-FFF2-40B4-BE49-F238E27FC236}">
                <a16:creationId xmlns:a16="http://schemas.microsoft.com/office/drawing/2014/main" id="{9DACA261-14F7-5EFF-EB14-50EBC212AD08}"/>
              </a:ext>
            </a:extLst>
          </p:cNvPr>
          <p:cNvCxnSpPr>
            <a:cxnSpLocks/>
          </p:cNvCxnSpPr>
          <p:nvPr/>
        </p:nvCxnSpPr>
        <p:spPr>
          <a:xfrm flipH="1">
            <a:off x="6098915" y="2348456"/>
            <a:ext cx="123383" cy="28800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9">
            <a:extLst>
              <a:ext uri="{FF2B5EF4-FFF2-40B4-BE49-F238E27FC236}">
                <a16:creationId xmlns:a16="http://schemas.microsoft.com/office/drawing/2014/main" id="{A3B6A33D-61C9-E184-B87F-75DB43EC284D}"/>
              </a:ext>
            </a:extLst>
          </p:cNvPr>
          <p:cNvSpPr txBox="1"/>
          <p:nvPr/>
        </p:nvSpPr>
        <p:spPr>
          <a:xfrm>
            <a:off x="5763141" y="1953578"/>
            <a:ext cx="1009974" cy="53181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Click on ‘Telescope’</a:t>
            </a:r>
            <a:endParaRPr lang="en-CH" sz="1200" dirty="0">
              <a:effectLst/>
              <a:latin typeface="Times New Roman" panose="02020603050405020304" pitchFamily="18" charset="0"/>
              <a:ea typeface="Times New Roman" panose="02020603050405020304" pitchFamily="18" charset="0"/>
            </a:endParaRPr>
          </a:p>
        </p:txBody>
      </p:sp>
      <p:pic>
        <p:nvPicPr>
          <p:cNvPr id="29" name="Picture 28" descr="A screenshot of a computer&#10;&#10;Description automatically generated">
            <a:extLst>
              <a:ext uri="{FF2B5EF4-FFF2-40B4-BE49-F238E27FC236}">
                <a16:creationId xmlns:a16="http://schemas.microsoft.com/office/drawing/2014/main" id="{4CAB07B3-53C9-5FCC-793C-266500E6B62C}"/>
              </a:ext>
            </a:extLst>
          </p:cNvPr>
          <p:cNvPicPr>
            <a:picLocks noChangeAspect="1"/>
          </p:cNvPicPr>
          <p:nvPr/>
        </p:nvPicPr>
        <p:blipFill rotWithShape="1">
          <a:blip r:embed="rId3"/>
          <a:srcRect l="33844" t="8838" r="8363" b="7166"/>
          <a:stretch/>
        </p:blipFill>
        <p:spPr>
          <a:xfrm>
            <a:off x="1698957" y="2726209"/>
            <a:ext cx="2952695" cy="3041539"/>
          </a:xfrm>
          <a:prstGeom prst="rect">
            <a:avLst/>
          </a:prstGeom>
          <a:ln w="19050">
            <a:solidFill>
              <a:schemeClr val="tx1"/>
            </a:solidFill>
          </a:ln>
        </p:spPr>
      </p:pic>
      <p:sp>
        <p:nvSpPr>
          <p:cNvPr id="30" name="Text Box 9">
            <a:extLst>
              <a:ext uri="{FF2B5EF4-FFF2-40B4-BE49-F238E27FC236}">
                <a16:creationId xmlns:a16="http://schemas.microsoft.com/office/drawing/2014/main" id="{B96B09B5-AA3B-AB7C-DC74-5BD478C3DD4B}"/>
              </a:ext>
            </a:extLst>
          </p:cNvPr>
          <p:cNvSpPr txBox="1"/>
          <p:nvPr/>
        </p:nvSpPr>
        <p:spPr>
          <a:xfrm>
            <a:off x="2178471" y="2033464"/>
            <a:ext cx="1907415" cy="53181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Click the target on Sky map (e.g. Moon)</a:t>
            </a:r>
            <a:endParaRPr lang="en-CH" sz="1200" dirty="0">
              <a:effectLst/>
              <a:latin typeface="Times New Roman" panose="02020603050405020304" pitchFamily="18" charset="0"/>
              <a:ea typeface="Times New Roman" panose="02020603050405020304" pitchFamily="18" charset="0"/>
            </a:endParaRPr>
          </a:p>
        </p:txBody>
      </p:sp>
      <p:sp>
        <p:nvSpPr>
          <p:cNvPr id="32" name="TextBox 31">
            <a:extLst>
              <a:ext uri="{FF2B5EF4-FFF2-40B4-BE49-F238E27FC236}">
                <a16:creationId xmlns:a16="http://schemas.microsoft.com/office/drawing/2014/main" id="{0BB0DC1E-0FA5-BA20-D510-38E310C05592}"/>
              </a:ext>
            </a:extLst>
          </p:cNvPr>
          <p:cNvSpPr txBox="1"/>
          <p:nvPr/>
        </p:nvSpPr>
        <p:spPr>
          <a:xfrm>
            <a:off x="4793461" y="3788496"/>
            <a:ext cx="6100762" cy="369332"/>
          </a:xfrm>
          <a:prstGeom prst="rect">
            <a:avLst/>
          </a:prstGeom>
          <a:noFill/>
        </p:spPr>
        <p:txBody>
          <a:bodyPr wrap="square">
            <a:spAutoFit/>
          </a:bodyPr>
          <a:lstStyle/>
          <a:p>
            <a:r>
              <a:rPr lang="en-CH" sz="1800" dirty="0">
                <a:solidFill>
                  <a:srgbClr val="FF0000"/>
                </a:solidFill>
              </a:rPr>
              <a:t>OR</a:t>
            </a:r>
            <a:endParaRPr lang="en-CH" dirty="0"/>
          </a:p>
        </p:txBody>
      </p:sp>
      <p:sp>
        <p:nvSpPr>
          <p:cNvPr id="33" name="Rectangle 32">
            <a:extLst>
              <a:ext uri="{FF2B5EF4-FFF2-40B4-BE49-F238E27FC236}">
                <a16:creationId xmlns:a16="http://schemas.microsoft.com/office/drawing/2014/main" id="{B70CFE12-FAE1-16F0-6F81-87FB2D1FF3A9}"/>
              </a:ext>
            </a:extLst>
          </p:cNvPr>
          <p:cNvSpPr/>
          <p:nvPr/>
        </p:nvSpPr>
        <p:spPr>
          <a:xfrm>
            <a:off x="1543055" y="1815379"/>
            <a:ext cx="9244013" cy="444982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35" name="Straight Connector 34">
            <a:extLst>
              <a:ext uri="{FF2B5EF4-FFF2-40B4-BE49-F238E27FC236}">
                <a16:creationId xmlns:a16="http://schemas.microsoft.com/office/drawing/2014/main" id="{966C157B-EA48-2DE1-D311-219D5594C1CA}"/>
              </a:ext>
            </a:extLst>
          </p:cNvPr>
          <p:cNvCxnSpPr/>
          <p:nvPr/>
        </p:nvCxnSpPr>
        <p:spPr>
          <a:xfrm>
            <a:off x="5057780" y="1815379"/>
            <a:ext cx="0" cy="197311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E407EBC-0E1E-28B3-4BA9-D92DC067F8F6}"/>
              </a:ext>
            </a:extLst>
          </p:cNvPr>
          <p:cNvCxnSpPr>
            <a:cxnSpLocks/>
          </p:cNvCxnSpPr>
          <p:nvPr/>
        </p:nvCxnSpPr>
        <p:spPr>
          <a:xfrm>
            <a:off x="5057780" y="4157828"/>
            <a:ext cx="0" cy="210737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F14DB92F-D638-8199-F6D7-03A255465D56}"/>
              </a:ext>
            </a:extLst>
          </p:cNvPr>
          <p:cNvCxnSpPr>
            <a:cxnSpLocks/>
          </p:cNvCxnSpPr>
          <p:nvPr/>
        </p:nvCxnSpPr>
        <p:spPr>
          <a:xfrm>
            <a:off x="7783141" y="2219483"/>
            <a:ext cx="77592" cy="17536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9">
            <a:extLst>
              <a:ext uri="{FF2B5EF4-FFF2-40B4-BE49-F238E27FC236}">
                <a16:creationId xmlns:a16="http://schemas.microsoft.com/office/drawing/2014/main" id="{1617A6BD-D18B-5ACE-E761-3561C7204868}"/>
              </a:ext>
            </a:extLst>
          </p:cNvPr>
          <p:cNvSpPr txBox="1"/>
          <p:nvPr/>
        </p:nvSpPr>
        <p:spPr>
          <a:xfrm>
            <a:off x="6959740" y="1937803"/>
            <a:ext cx="3382473"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Write the name of the target you are looking for</a:t>
            </a:r>
            <a:endParaRPr lang="en-CH" sz="1200" dirty="0">
              <a:effectLst/>
              <a:latin typeface="Times New Roman" panose="02020603050405020304" pitchFamily="18" charset="0"/>
              <a:ea typeface="Times New Roman" panose="02020603050405020304" pitchFamily="18" charset="0"/>
            </a:endParaRPr>
          </a:p>
        </p:txBody>
      </p:sp>
      <p:sp>
        <p:nvSpPr>
          <p:cNvPr id="40" name="Rectangle 39">
            <a:extLst>
              <a:ext uri="{FF2B5EF4-FFF2-40B4-BE49-F238E27FC236}">
                <a16:creationId xmlns:a16="http://schemas.microsoft.com/office/drawing/2014/main" id="{17F6E761-92CD-E01F-6C2B-A554AA3A05E5}"/>
              </a:ext>
            </a:extLst>
          </p:cNvPr>
          <p:cNvSpPr/>
          <p:nvPr/>
        </p:nvSpPr>
        <p:spPr>
          <a:xfrm>
            <a:off x="7077566" y="4018353"/>
            <a:ext cx="1494939" cy="23648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1" name="Straight Arrow Connector 40">
            <a:extLst>
              <a:ext uri="{FF2B5EF4-FFF2-40B4-BE49-F238E27FC236}">
                <a16:creationId xmlns:a16="http://schemas.microsoft.com/office/drawing/2014/main" id="{50C46D09-1195-D78D-0005-2C5A4E7A56AF}"/>
              </a:ext>
            </a:extLst>
          </p:cNvPr>
          <p:cNvCxnSpPr>
            <a:cxnSpLocks/>
          </p:cNvCxnSpPr>
          <p:nvPr/>
        </p:nvCxnSpPr>
        <p:spPr>
          <a:xfrm flipH="1">
            <a:off x="8870759" y="2838892"/>
            <a:ext cx="449531" cy="11342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FA74CDB-C618-9030-51BA-5DD949B53C44}"/>
              </a:ext>
            </a:extLst>
          </p:cNvPr>
          <p:cNvSpPr/>
          <p:nvPr/>
        </p:nvSpPr>
        <p:spPr>
          <a:xfrm>
            <a:off x="8641500" y="4018591"/>
            <a:ext cx="976955" cy="23625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ext Box 9">
            <a:extLst>
              <a:ext uri="{FF2B5EF4-FFF2-40B4-BE49-F238E27FC236}">
                <a16:creationId xmlns:a16="http://schemas.microsoft.com/office/drawing/2014/main" id="{0E8D7EB5-5734-E829-D1BA-1C5ABD32DBDA}"/>
              </a:ext>
            </a:extLst>
          </p:cNvPr>
          <p:cNvSpPr txBox="1"/>
          <p:nvPr/>
        </p:nvSpPr>
        <p:spPr>
          <a:xfrm>
            <a:off x="8968476" y="2521245"/>
            <a:ext cx="137373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Click on ‘Find’</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1418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FB687-30CD-395E-3207-A85F6FA5188A}"/>
              </a:ext>
            </a:extLst>
          </p:cNvPr>
          <p:cNvSpPr>
            <a:spLocks noGrp="1"/>
          </p:cNvSpPr>
          <p:nvPr>
            <p:ph type="title"/>
          </p:nvPr>
        </p:nvSpPr>
        <p:spPr>
          <a:xfrm>
            <a:off x="838200" y="192595"/>
            <a:ext cx="10515600" cy="1325563"/>
          </a:xfrm>
        </p:spPr>
        <p:txBody>
          <a:bodyPr>
            <a:normAutofit/>
          </a:bodyPr>
          <a:lstStyle/>
          <a:p>
            <a:r>
              <a:rPr lang="en-CH" sz="3200" dirty="0">
                <a:solidFill>
                  <a:srgbClr val="FF0000"/>
                </a:solidFill>
              </a:rPr>
              <a:t>POINTING THE TELESCOPE ON YOUR TARGET</a:t>
            </a:r>
          </a:p>
        </p:txBody>
      </p:sp>
      <p:sp>
        <p:nvSpPr>
          <p:cNvPr id="7" name="TextBox 6">
            <a:extLst>
              <a:ext uri="{FF2B5EF4-FFF2-40B4-BE49-F238E27FC236}">
                <a16:creationId xmlns:a16="http://schemas.microsoft.com/office/drawing/2014/main" id="{D20158F2-D5F3-002A-A114-0D0F0274AF29}"/>
              </a:ext>
            </a:extLst>
          </p:cNvPr>
          <p:cNvSpPr txBox="1"/>
          <p:nvPr/>
        </p:nvSpPr>
        <p:spPr>
          <a:xfrm>
            <a:off x="838200" y="1311372"/>
            <a:ext cx="10515600" cy="646331"/>
          </a:xfrm>
          <a:prstGeom prst="rect">
            <a:avLst/>
          </a:prstGeom>
          <a:noFill/>
        </p:spPr>
        <p:txBody>
          <a:bodyPr wrap="square">
            <a:spAutoFit/>
          </a:bodyPr>
          <a:lstStyle/>
          <a:p>
            <a:r>
              <a:rPr lang="en-US" sz="18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Once you found the target you want to observe, </a:t>
            </a:r>
            <a:r>
              <a:rPr lang="en-US" kern="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18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lick on ‘Slew’ to move the telescope and Dome towards the target. </a:t>
            </a:r>
            <a:endParaRPr lang="en-CH" dirty="0"/>
          </a:p>
        </p:txBody>
      </p:sp>
      <p:pic>
        <p:nvPicPr>
          <p:cNvPr id="8" name="Picture 7" descr="A screenshot of a computer program&#10;&#10;Description automatically generated">
            <a:extLst>
              <a:ext uri="{FF2B5EF4-FFF2-40B4-BE49-F238E27FC236}">
                <a16:creationId xmlns:a16="http://schemas.microsoft.com/office/drawing/2014/main" id="{AA053A7E-D0EF-CCE4-DEEB-1438F256C14F}"/>
              </a:ext>
            </a:extLst>
          </p:cNvPr>
          <p:cNvPicPr>
            <a:picLocks noChangeAspect="1"/>
          </p:cNvPicPr>
          <p:nvPr/>
        </p:nvPicPr>
        <p:blipFill rotWithShape="1">
          <a:blip r:embed="rId2"/>
          <a:srcRect t="-1" b="37240"/>
          <a:stretch/>
        </p:blipFill>
        <p:spPr>
          <a:xfrm>
            <a:off x="4720244" y="2632788"/>
            <a:ext cx="4472219" cy="3682020"/>
          </a:xfrm>
          <a:prstGeom prst="rect">
            <a:avLst/>
          </a:prstGeom>
          <a:ln w="19050">
            <a:solidFill>
              <a:schemeClr val="tx1"/>
            </a:solidFill>
          </a:ln>
        </p:spPr>
      </p:pic>
      <p:sp>
        <p:nvSpPr>
          <p:cNvPr id="9" name="Rectangle 8">
            <a:extLst>
              <a:ext uri="{FF2B5EF4-FFF2-40B4-BE49-F238E27FC236}">
                <a16:creationId xmlns:a16="http://schemas.microsoft.com/office/drawing/2014/main" id="{E38C90BB-21BA-604F-8126-38CB19D9DA17}"/>
              </a:ext>
            </a:extLst>
          </p:cNvPr>
          <p:cNvSpPr/>
          <p:nvPr/>
        </p:nvSpPr>
        <p:spPr>
          <a:xfrm>
            <a:off x="4720244" y="5509747"/>
            <a:ext cx="786044" cy="40005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1" name="Straight Arrow Connector 10">
            <a:extLst>
              <a:ext uri="{FF2B5EF4-FFF2-40B4-BE49-F238E27FC236}">
                <a16:creationId xmlns:a16="http://schemas.microsoft.com/office/drawing/2014/main" id="{736B78B3-E23D-33B8-D8B2-85058F557863}"/>
              </a:ext>
            </a:extLst>
          </p:cNvPr>
          <p:cNvCxnSpPr>
            <a:cxnSpLocks/>
          </p:cNvCxnSpPr>
          <p:nvPr/>
        </p:nvCxnSpPr>
        <p:spPr>
          <a:xfrm flipH="1">
            <a:off x="5377701" y="2291611"/>
            <a:ext cx="146926" cy="30430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AAC2F5-4CC4-E013-FF85-C80F52469D3D}"/>
              </a:ext>
            </a:extLst>
          </p:cNvPr>
          <p:cNvCxnSpPr>
            <a:cxnSpLocks/>
          </p:cNvCxnSpPr>
          <p:nvPr/>
        </p:nvCxnSpPr>
        <p:spPr>
          <a:xfrm flipH="1">
            <a:off x="6620713" y="2291611"/>
            <a:ext cx="1057275" cy="2003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6FC318F-085C-B936-98B3-4EB756D4677D}"/>
              </a:ext>
            </a:extLst>
          </p:cNvPr>
          <p:cNvSpPr/>
          <p:nvPr/>
        </p:nvSpPr>
        <p:spPr>
          <a:xfrm>
            <a:off x="6163745" y="4396332"/>
            <a:ext cx="786044" cy="40005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31" name="Group 30">
            <a:extLst>
              <a:ext uri="{FF2B5EF4-FFF2-40B4-BE49-F238E27FC236}">
                <a16:creationId xmlns:a16="http://schemas.microsoft.com/office/drawing/2014/main" id="{77AE4971-F62D-72DD-C6A0-51D0A2D27A9E}"/>
              </a:ext>
            </a:extLst>
          </p:cNvPr>
          <p:cNvGrpSpPr/>
          <p:nvPr/>
        </p:nvGrpSpPr>
        <p:grpSpPr>
          <a:xfrm>
            <a:off x="776512" y="2773175"/>
            <a:ext cx="3309945" cy="3409539"/>
            <a:chOff x="647693" y="2705245"/>
            <a:chExt cx="3309945" cy="3409539"/>
          </a:xfrm>
        </p:grpSpPr>
        <p:pic>
          <p:nvPicPr>
            <p:cNvPr id="19" name="Picture 18" descr="A screenshot of a computer&#10;&#10;Description automatically generated">
              <a:extLst>
                <a:ext uri="{FF2B5EF4-FFF2-40B4-BE49-F238E27FC236}">
                  <a16:creationId xmlns:a16="http://schemas.microsoft.com/office/drawing/2014/main" id="{FD7B2A7B-BB65-23C9-F036-BD70C83A5B68}"/>
                </a:ext>
              </a:extLst>
            </p:cNvPr>
            <p:cNvPicPr>
              <a:picLocks noChangeAspect="1"/>
            </p:cNvPicPr>
            <p:nvPr/>
          </p:nvPicPr>
          <p:blipFill rotWithShape="1">
            <a:blip r:embed="rId3"/>
            <a:srcRect l="33844" t="8838" r="8363" b="7166"/>
            <a:stretch/>
          </p:blipFill>
          <p:spPr>
            <a:xfrm>
              <a:off x="647693" y="2705245"/>
              <a:ext cx="3309945" cy="3409539"/>
            </a:xfrm>
            <a:prstGeom prst="rect">
              <a:avLst/>
            </a:prstGeom>
            <a:ln w="19050">
              <a:solidFill>
                <a:schemeClr val="tx1"/>
              </a:solidFill>
            </a:ln>
          </p:spPr>
        </p:pic>
        <p:sp>
          <p:nvSpPr>
            <p:cNvPr id="23" name="Oval 22">
              <a:extLst>
                <a:ext uri="{FF2B5EF4-FFF2-40B4-BE49-F238E27FC236}">
                  <a16:creationId xmlns:a16="http://schemas.microsoft.com/office/drawing/2014/main" id="{B4F8A42E-3621-2247-6431-B77CDAF97370}"/>
                </a:ext>
              </a:extLst>
            </p:cNvPr>
            <p:cNvSpPr/>
            <p:nvPr/>
          </p:nvSpPr>
          <p:spPr>
            <a:xfrm>
              <a:off x="3268825" y="4132376"/>
              <a:ext cx="303018" cy="30722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cxnSp>
        <p:nvCxnSpPr>
          <p:cNvPr id="24" name="Straight Arrow Connector 23">
            <a:extLst>
              <a:ext uri="{FF2B5EF4-FFF2-40B4-BE49-F238E27FC236}">
                <a16:creationId xmlns:a16="http://schemas.microsoft.com/office/drawing/2014/main" id="{3DA24404-D039-2DC7-0F5C-CD354F12FB47}"/>
              </a:ext>
            </a:extLst>
          </p:cNvPr>
          <p:cNvCxnSpPr>
            <a:cxnSpLocks/>
          </p:cNvCxnSpPr>
          <p:nvPr/>
        </p:nvCxnSpPr>
        <p:spPr>
          <a:xfrm>
            <a:off x="2999537" y="2197390"/>
            <a:ext cx="398107" cy="18565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9">
            <a:extLst>
              <a:ext uri="{FF2B5EF4-FFF2-40B4-BE49-F238E27FC236}">
                <a16:creationId xmlns:a16="http://schemas.microsoft.com/office/drawing/2014/main" id="{B172B211-B2F1-C088-081B-6260792474EC}"/>
              </a:ext>
            </a:extLst>
          </p:cNvPr>
          <p:cNvSpPr txBox="1"/>
          <p:nvPr/>
        </p:nvSpPr>
        <p:spPr>
          <a:xfrm>
            <a:off x="695702" y="2109625"/>
            <a:ext cx="3471563" cy="517213"/>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Check that the red circle is on top of the target you want to observe </a:t>
            </a:r>
            <a:endParaRPr lang="en-CH" sz="1200" dirty="0">
              <a:effectLst/>
              <a:latin typeface="Times New Roman" panose="02020603050405020304" pitchFamily="18" charset="0"/>
              <a:ea typeface="Times New Roman" panose="02020603050405020304" pitchFamily="18" charset="0"/>
            </a:endParaRPr>
          </a:p>
        </p:txBody>
      </p:sp>
      <p:sp>
        <p:nvSpPr>
          <p:cNvPr id="13" name="Text Box 9">
            <a:extLst>
              <a:ext uri="{FF2B5EF4-FFF2-40B4-BE49-F238E27FC236}">
                <a16:creationId xmlns:a16="http://schemas.microsoft.com/office/drawing/2014/main" id="{D263DAE5-72D1-760B-C08B-F70D02BE86CE}"/>
              </a:ext>
            </a:extLst>
          </p:cNvPr>
          <p:cNvSpPr txBox="1"/>
          <p:nvPr/>
        </p:nvSpPr>
        <p:spPr>
          <a:xfrm>
            <a:off x="7287231" y="2110858"/>
            <a:ext cx="1419457" cy="26450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Click on ‘Slew’</a:t>
            </a:r>
            <a:endParaRPr lang="en-CH" sz="1200" dirty="0">
              <a:effectLst/>
              <a:latin typeface="Times New Roman" panose="02020603050405020304" pitchFamily="18" charset="0"/>
              <a:ea typeface="Times New Roman" panose="02020603050405020304" pitchFamily="18" charset="0"/>
            </a:endParaRPr>
          </a:p>
        </p:txBody>
      </p:sp>
      <p:sp>
        <p:nvSpPr>
          <p:cNvPr id="10" name="Text Box 9">
            <a:extLst>
              <a:ext uri="{FF2B5EF4-FFF2-40B4-BE49-F238E27FC236}">
                <a16:creationId xmlns:a16="http://schemas.microsoft.com/office/drawing/2014/main" id="{44CF3796-9D33-43D9-64C9-B03DF4D88FCA}"/>
              </a:ext>
            </a:extLst>
          </p:cNvPr>
          <p:cNvSpPr txBox="1"/>
          <p:nvPr/>
        </p:nvSpPr>
        <p:spPr>
          <a:xfrm>
            <a:off x="4720244" y="2107515"/>
            <a:ext cx="2109272" cy="26450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Go in the ‘Telescope’ tab</a:t>
            </a:r>
            <a:endParaRPr lang="en-CH" sz="1200" dirty="0">
              <a:effectLst/>
              <a:latin typeface="Times New Roman" panose="02020603050405020304" pitchFamily="18" charset="0"/>
              <a:ea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id="{EFE216D3-994F-FE2C-BECE-F56223249452}"/>
              </a:ext>
            </a:extLst>
          </p:cNvPr>
          <p:cNvCxnSpPr>
            <a:cxnSpLocks/>
          </p:cNvCxnSpPr>
          <p:nvPr/>
        </p:nvCxnSpPr>
        <p:spPr>
          <a:xfrm>
            <a:off x="10515063" y="3072215"/>
            <a:ext cx="7571" cy="8557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 Box 9">
            <a:extLst>
              <a:ext uri="{FF2B5EF4-FFF2-40B4-BE49-F238E27FC236}">
                <a16:creationId xmlns:a16="http://schemas.microsoft.com/office/drawing/2014/main" id="{E9C27F07-8F88-ABB4-3B3A-859B1698E217}"/>
              </a:ext>
            </a:extLst>
          </p:cNvPr>
          <p:cNvSpPr txBox="1"/>
          <p:nvPr/>
        </p:nvSpPr>
        <p:spPr>
          <a:xfrm>
            <a:off x="9548971" y="2106697"/>
            <a:ext cx="2070185" cy="990599"/>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 window like this should appear. Click on ‘Yes’ to confirm the slew of telescope + dome towards your target</a:t>
            </a:r>
            <a:endParaRPr lang="en-CH" sz="1200" dirty="0">
              <a:effectLst/>
              <a:latin typeface="Times New Roman" panose="02020603050405020304" pitchFamily="18" charset="0"/>
              <a:ea typeface="Times New Roman" panose="02020603050405020304" pitchFamily="18" charset="0"/>
            </a:endParaRPr>
          </a:p>
        </p:txBody>
      </p:sp>
      <p:pic>
        <p:nvPicPr>
          <p:cNvPr id="3" name="Picture 2" descr="A screenshot of a computer screen&#10;&#10;Description automatically generated">
            <a:extLst>
              <a:ext uri="{FF2B5EF4-FFF2-40B4-BE49-F238E27FC236}">
                <a16:creationId xmlns:a16="http://schemas.microsoft.com/office/drawing/2014/main" id="{DEEF7BFF-2C22-1D1F-F657-C0CC4E069EF7}"/>
              </a:ext>
            </a:extLst>
          </p:cNvPr>
          <p:cNvPicPr>
            <a:picLocks noChangeAspect="1"/>
          </p:cNvPicPr>
          <p:nvPr/>
        </p:nvPicPr>
        <p:blipFill rotWithShape="1">
          <a:blip r:embed="rId4"/>
          <a:srcRect l="7522" t="7000" r="42080" b="29695"/>
          <a:stretch/>
        </p:blipFill>
        <p:spPr>
          <a:xfrm>
            <a:off x="9426111" y="4003605"/>
            <a:ext cx="2193045" cy="1397744"/>
          </a:xfrm>
          <a:prstGeom prst="rect">
            <a:avLst/>
          </a:prstGeom>
          <a:ln w="19050">
            <a:solidFill>
              <a:schemeClr val="tx1"/>
            </a:solidFill>
          </a:ln>
        </p:spPr>
      </p:pic>
      <p:sp>
        <p:nvSpPr>
          <p:cNvPr id="5" name="Rectangle 4">
            <a:extLst>
              <a:ext uri="{FF2B5EF4-FFF2-40B4-BE49-F238E27FC236}">
                <a16:creationId xmlns:a16="http://schemas.microsoft.com/office/drawing/2014/main" id="{0ED2FF37-8E75-B32B-4281-194256EF2AD2}"/>
              </a:ext>
            </a:extLst>
          </p:cNvPr>
          <p:cNvSpPr/>
          <p:nvPr/>
        </p:nvSpPr>
        <p:spPr>
          <a:xfrm>
            <a:off x="9532345" y="4934659"/>
            <a:ext cx="618286" cy="2085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060322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6FC593D-CC35-82D9-5440-D1F5117DFC8A}"/>
              </a:ext>
            </a:extLst>
          </p:cNvPr>
          <p:cNvPicPr>
            <a:picLocks noChangeAspect="1"/>
          </p:cNvPicPr>
          <p:nvPr/>
        </p:nvPicPr>
        <p:blipFill rotWithShape="1">
          <a:blip r:embed="rId2"/>
          <a:srcRect l="2926" t="14326" r="15234" b="55794"/>
          <a:stretch/>
        </p:blipFill>
        <p:spPr>
          <a:xfrm>
            <a:off x="3726138" y="2400298"/>
            <a:ext cx="3957362" cy="2845429"/>
          </a:xfrm>
          <a:prstGeom prst="rect">
            <a:avLst/>
          </a:prstGeom>
        </p:spPr>
      </p:pic>
      <p:sp>
        <p:nvSpPr>
          <p:cNvPr id="4" name="Title 1">
            <a:extLst>
              <a:ext uri="{FF2B5EF4-FFF2-40B4-BE49-F238E27FC236}">
                <a16:creationId xmlns:a16="http://schemas.microsoft.com/office/drawing/2014/main" id="{489CBDB7-6D18-6E7F-3A51-D25EBE96F801}"/>
              </a:ext>
            </a:extLst>
          </p:cNvPr>
          <p:cNvSpPr>
            <a:spLocks noGrp="1"/>
          </p:cNvSpPr>
          <p:nvPr>
            <p:ph type="title"/>
          </p:nvPr>
        </p:nvSpPr>
        <p:spPr>
          <a:xfrm>
            <a:off x="838200" y="365125"/>
            <a:ext cx="10515600" cy="1325563"/>
          </a:xfrm>
        </p:spPr>
        <p:txBody>
          <a:bodyPr>
            <a:normAutofit/>
          </a:bodyPr>
          <a:lstStyle/>
          <a:p>
            <a:r>
              <a:rPr lang="en-CH" sz="3200" dirty="0">
                <a:solidFill>
                  <a:srgbClr val="FF0000"/>
                </a:solidFill>
              </a:rPr>
              <a:t>SELECTING THE FILTER</a:t>
            </a:r>
          </a:p>
        </p:txBody>
      </p:sp>
      <p:pic>
        <p:nvPicPr>
          <p:cNvPr id="6" name="Picture 5" descr="A screenshot of a computer&#10;&#10;Description automatically generated">
            <a:extLst>
              <a:ext uri="{FF2B5EF4-FFF2-40B4-BE49-F238E27FC236}">
                <a16:creationId xmlns:a16="http://schemas.microsoft.com/office/drawing/2014/main" id="{C6414E4B-D896-E935-20AE-6E85733F669D}"/>
              </a:ext>
            </a:extLst>
          </p:cNvPr>
          <p:cNvPicPr>
            <a:picLocks noChangeAspect="1"/>
          </p:cNvPicPr>
          <p:nvPr/>
        </p:nvPicPr>
        <p:blipFill rotWithShape="1">
          <a:blip r:embed="rId3"/>
          <a:srcRect r="38410" b="48525"/>
          <a:stretch/>
        </p:blipFill>
        <p:spPr>
          <a:xfrm>
            <a:off x="296871" y="2400299"/>
            <a:ext cx="3118036" cy="2841111"/>
          </a:xfrm>
          <a:prstGeom prst="rect">
            <a:avLst/>
          </a:prstGeom>
        </p:spPr>
      </p:pic>
      <p:sp>
        <p:nvSpPr>
          <p:cNvPr id="9" name="Rectangle 8">
            <a:extLst>
              <a:ext uri="{FF2B5EF4-FFF2-40B4-BE49-F238E27FC236}">
                <a16:creationId xmlns:a16="http://schemas.microsoft.com/office/drawing/2014/main" id="{48BB00BD-34D5-0D28-169E-08B3778F7A69}"/>
              </a:ext>
            </a:extLst>
          </p:cNvPr>
          <p:cNvSpPr/>
          <p:nvPr/>
        </p:nvSpPr>
        <p:spPr>
          <a:xfrm>
            <a:off x="296870" y="3907630"/>
            <a:ext cx="919163" cy="46593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1" name="Straight Arrow Connector 10">
            <a:extLst>
              <a:ext uri="{FF2B5EF4-FFF2-40B4-BE49-F238E27FC236}">
                <a16:creationId xmlns:a16="http://schemas.microsoft.com/office/drawing/2014/main" id="{5C4DDA28-5B3E-47DB-CFF7-F34B5C4A5421}"/>
              </a:ext>
            </a:extLst>
          </p:cNvPr>
          <p:cNvCxnSpPr>
            <a:cxnSpLocks/>
          </p:cNvCxnSpPr>
          <p:nvPr/>
        </p:nvCxnSpPr>
        <p:spPr>
          <a:xfrm>
            <a:off x="1143185" y="2111493"/>
            <a:ext cx="0" cy="17093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9">
            <a:extLst>
              <a:ext uri="{FF2B5EF4-FFF2-40B4-BE49-F238E27FC236}">
                <a16:creationId xmlns:a16="http://schemas.microsoft.com/office/drawing/2014/main" id="{E6CA5B0E-DFFD-D5A8-825F-8E6F0104F359}"/>
              </a:ext>
            </a:extLst>
          </p:cNvPr>
          <p:cNvSpPr txBox="1"/>
          <p:nvPr/>
        </p:nvSpPr>
        <p:spPr>
          <a:xfrm>
            <a:off x="296870" y="1891862"/>
            <a:ext cx="2090739" cy="26158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Go in the ‘Filter Wheel’ tab</a:t>
            </a:r>
            <a:endParaRPr lang="en-CH" sz="1200" dirty="0">
              <a:effectLst/>
              <a:latin typeface="Times New Roman" panose="02020603050405020304" pitchFamily="18" charset="0"/>
              <a:ea typeface="Times New Roman" panose="02020603050405020304" pitchFamily="18" charset="0"/>
            </a:endParaRPr>
          </a:p>
        </p:txBody>
      </p:sp>
      <p:sp>
        <p:nvSpPr>
          <p:cNvPr id="13" name="Text Box 9">
            <a:extLst>
              <a:ext uri="{FF2B5EF4-FFF2-40B4-BE49-F238E27FC236}">
                <a16:creationId xmlns:a16="http://schemas.microsoft.com/office/drawing/2014/main" id="{5F2CE2C4-D805-7F09-0885-A3C11C7D827A}"/>
              </a:ext>
            </a:extLst>
          </p:cNvPr>
          <p:cNvSpPr txBox="1"/>
          <p:nvPr/>
        </p:nvSpPr>
        <p:spPr>
          <a:xfrm>
            <a:off x="2628112" y="1899592"/>
            <a:ext cx="2090739" cy="25385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Click on </a:t>
            </a:r>
            <a:r>
              <a:rPr lang="en-US" sz="1200" dirty="0">
                <a:solidFill>
                  <a:srgbClr val="FF0000"/>
                </a:solidFill>
                <a:latin typeface="Times New Roman" panose="02020603050405020304" pitchFamily="18" charset="0"/>
                <a:ea typeface="Times New Roman" panose="02020603050405020304" pitchFamily="18" charset="0"/>
              </a:rPr>
              <a:t>the Filter window</a:t>
            </a:r>
            <a:endParaRPr lang="en-CH" sz="1200" dirty="0">
              <a:effectLst/>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EA13E1FF-46C8-D1F2-5D40-87300B698EE2}"/>
              </a:ext>
            </a:extLst>
          </p:cNvPr>
          <p:cNvCxnSpPr>
            <a:cxnSpLocks/>
          </p:cNvCxnSpPr>
          <p:nvPr/>
        </p:nvCxnSpPr>
        <p:spPr>
          <a:xfrm flipH="1">
            <a:off x="2628113" y="2153443"/>
            <a:ext cx="596285" cy="14914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5708922-5CFF-2008-3949-0ED5FEDBCB81}"/>
              </a:ext>
            </a:extLst>
          </p:cNvPr>
          <p:cNvSpPr/>
          <p:nvPr/>
        </p:nvSpPr>
        <p:spPr>
          <a:xfrm>
            <a:off x="1809934" y="3686765"/>
            <a:ext cx="1371598" cy="22086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0" name="Straight Arrow Connector 19">
            <a:extLst>
              <a:ext uri="{FF2B5EF4-FFF2-40B4-BE49-F238E27FC236}">
                <a16:creationId xmlns:a16="http://schemas.microsoft.com/office/drawing/2014/main" id="{E767D34B-5EFF-3AE1-AA50-B0CB634218B5}"/>
              </a:ext>
            </a:extLst>
          </p:cNvPr>
          <p:cNvCxnSpPr>
            <a:cxnSpLocks/>
            <a:stCxn id="19" idx="2"/>
            <a:endCxn id="5" idx="0"/>
          </p:cNvCxnSpPr>
          <p:nvPr/>
        </p:nvCxnSpPr>
        <p:spPr>
          <a:xfrm flipH="1">
            <a:off x="5673473" y="2153442"/>
            <a:ext cx="97909" cy="11601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9">
            <a:extLst>
              <a:ext uri="{FF2B5EF4-FFF2-40B4-BE49-F238E27FC236}">
                <a16:creationId xmlns:a16="http://schemas.microsoft.com/office/drawing/2014/main" id="{9F976C06-6337-5A03-80B7-79FF33FD7B81}"/>
              </a:ext>
            </a:extLst>
          </p:cNvPr>
          <p:cNvSpPr txBox="1"/>
          <p:nvPr/>
        </p:nvSpPr>
        <p:spPr>
          <a:xfrm>
            <a:off x="4931990" y="1662481"/>
            <a:ext cx="1678784" cy="49096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Select the filter you want to use from the list</a:t>
            </a:r>
            <a:endParaRPr lang="en-CH" sz="12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24AEB1FC-3313-6DF4-09EB-914252D3F88A}"/>
              </a:ext>
            </a:extLst>
          </p:cNvPr>
          <p:cNvSpPr/>
          <p:nvPr/>
        </p:nvSpPr>
        <p:spPr>
          <a:xfrm>
            <a:off x="5143157" y="3313612"/>
            <a:ext cx="1060632" cy="16012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3" name="Picture 22" descr="A screenshot of a computer&#10;&#10;Description automatically generated">
            <a:extLst>
              <a:ext uri="{FF2B5EF4-FFF2-40B4-BE49-F238E27FC236}">
                <a16:creationId xmlns:a16="http://schemas.microsoft.com/office/drawing/2014/main" id="{6B2EE51A-9D26-311A-9CD0-61097F8204D1}"/>
              </a:ext>
            </a:extLst>
          </p:cNvPr>
          <p:cNvPicPr>
            <a:picLocks noChangeAspect="1"/>
          </p:cNvPicPr>
          <p:nvPr/>
        </p:nvPicPr>
        <p:blipFill rotWithShape="1">
          <a:blip r:embed="rId4"/>
          <a:srcRect l="3962" t="17893" r="39834" b="62778"/>
          <a:stretch/>
        </p:blipFill>
        <p:spPr>
          <a:xfrm>
            <a:off x="7878846" y="2918515"/>
            <a:ext cx="2001233" cy="1325563"/>
          </a:xfrm>
          <a:prstGeom prst="rect">
            <a:avLst/>
          </a:prstGeom>
        </p:spPr>
      </p:pic>
      <p:cxnSp>
        <p:nvCxnSpPr>
          <p:cNvPr id="26" name="Straight Arrow Connector 25">
            <a:extLst>
              <a:ext uri="{FF2B5EF4-FFF2-40B4-BE49-F238E27FC236}">
                <a16:creationId xmlns:a16="http://schemas.microsoft.com/office/drawing/2014/main" id="{5E76A306-7CF4-86EE-B1D8-16540F1F7380}"/>
              </a:ext>
            </a:extLst>
          </p:cNvPr>
          <p:cNvCxnSpPr>
            <a:cxnSpLocks/>
          </p:cNvCxnSpPr>
          <p:nvPr/>
        </p:nvCxnSpPr>
        <p:spPr>
          <a:xfrm flipH="1">
            <a:off x="6624346" y="1982807"/>
            <a:ext cx="904116" cy="14830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 Box 9">
            <a:extLst>
              <a:ext uri="{FF2B5EF4-FFF2-40B4-BE49-F238E27FC236}">
                <a16:creationId xmlns:a16="http://schemas.microsoft.com/office/drawing/2014/main" id="{08B9F6A2-D8CB-EC33-D746-EDD35921C96C}"/>
              </a:ext>
            </a:extLst>
          </p:cNvPr>
          <p:cNvSpPr txBox="1"/>
          <p:nvPr/>
        </p:nvSpPr>
        <p:spPr>
          <a:xfrm>
            <a:off x="6722699" y="1648712"/>
            <a:ext cx="1194247" cy="49096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Click on ‘Move Now’</a:t>
            </a:r>
            <a:endParaRPr lang="en-CH" sz="1200" dirty="0">
              <a:effectLst/>
              <a:latin typeface="Times New Roman" panose="02020603050405020304" pitchFamily="18" charset="0"/>
              <a:ea typeface="Times New Roman" panose="02020603050405020304" pitchFamily="18" charset="0"/>
            </a:endParaRPr>
          </a:p>
        </p:txBody>
      </p:sp>
      <p:sp>
        <p:nvSpPr>
          <p:cNvPr id="27" name="Rectangle 26">
            <a:extLst>
              <a:ext uri="{FF2B5EF4-FFF2-40B4-BE49-F238E27FC236}">
                <a16:creationId xmlns:a16="http://schemas.microsoft.com/office/drawing/2014/main" id="{D7EACD1D-2A28-0A87-8A68-E2E8374C858A}"/>
              </a:ext>
            </a:extLst>
          </p:cNvPr>
          <p:cNvSpPr/>
          <p:nvPr/>
        </p:nvSpPr>
        <p:spPr>
          <a:xfrm>
            <a:off x="6289092" y="3465900"/>
            <a:ext cx="670508" cy="22086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0" name="Straight Arrow Connector 29">
            <a:extLst>
              <a:ext uri="{FF2B5EF4-FFF2-40B4-BE49-F238E27FC236}">
                <a16:creationId xmlns:a16="http://schemas.microsoft.com/office/drawing/2014/main" id="{5721EA7A-2982-6DFB-7C14-CDEAD0CF5F16}"/>
              </a:ext>
            </a:extLst>
          </p:cNvPr>
          <p:cNvCxnSpPr>
            <a:cxnSpLocks/>
            <a:endCxn id="31" idx="0"/>
          </p:cNvCxnSpPr>
          <p:nvPr/>
        </p:nvCxnSpPr>
        <p:spPr>
          <a:xfrm flipH="1">
            <a:off x="8897376" y="1982807"/>
            <a:ext cx="120583" cy="13362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4D8C1D9-BEB0-DE4E-DA7B-9A85F9FE8B58}"/>
              </a:ext>
            </a:extLst>
          </p:cNvPr>
          <p:cNvSpPr/>
          <p:nvPr/>
        </p:nvSpPr>
        <p:spPr>
          <a:xfrm>
            <a:off x="8562122" y="3319055"/>
            <a:ext cx="670508" cy="22086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Text Box 9">
            <a:extLst>
              <a:ext uri="{FF2B5EF4-FFF2-40B4-BE49-F238E27FC236}">
                <a16:creationId xmlns:a16="http://schemas.microsoft.com/office/drawing/2014/main" id="{45584B17-52A5-0C72-461A-B5E0BA082128}"/>
              </a:ext>
            </a:extLst>
          </p:cNvPr>
          <p:cNvSpPr txBox="1"/>
          <p:nvPr/>
        </p:nvSpPr>
        <p:spPr>
          <a:xfrm>
            <a:off x="8629475" y="1816555"/>
            <a:ext cx="654425" cy="33250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5. Wait</a:t>
            </a:r>
            <a:endParaRPr lang="en-CH" sz="1200" dirty="0">
              <a:effectLst/>
              <a:latin typeface="Times New Roman" panose="02020603050405020304" pitchFamily="18" charset="0"/>
              <a:ea typeface="Times New Roman" panose="02020603050405020304" pitchFamily="18" charset="0"/>
            </a:endParaRPr>
          </a:p>
        </p:txBody>
      </p:sp>
      <p:pic>
        <p:nvPicPr>
          <p:cNvPr id="38" name="Picture 37" descr="A screenshot of a computer&#10;&#10;Description automatically generated">
            <a:extLst>
              <a:ext uri="{FF2B5EF4-FFF2-40B4-BE49-F238E27FC236}">
                <a16:creationId xmlns:a16="http://schemas.microsoft.com/office/drawing/2014/main" id="{0B6D2A74-A969-8051-787D-85FB3BD67074}"/>
              </a:ext>
            </a:extLst>
          </p:cNvPr>
          <p:cNvPicPr>
            <a:picLocks noChangeAspect="1"/>
          </p:cNvPicPr>
          <p:nvPr/>
        </p:nvPicPr>
        <p:blipFill rotWithShape="1">
          <a:blip r:embed="rId5"/>
          <a:srcRect l="6471" t="19203" r="40538" b="61469"/>
          <a:stretch/>
        </p:blipFill>
        <p:spPr>
          <a:xfrm>
            <a:off x="10036489" y="2918515"/>
            <a:ext cx="2001234" cy="1325563"/>
          </a:xfrm>
          <a:prstGeom prst="rect">
            <a:avLst/>
          </a:prstGeom>
        </p:spPr>
      </p:pic>
      <p:sp>
        <p:nvSpPr>
          <p:cNvPr id="40" name="Rectangle 39">
            <a:extLst>
              <a:ext uri="{FF2B5EF4-FFF2-40B4-BE49-F238E27FC236}">
                <a16:creationId xmlns:a16="http://schemas.microsoft.com/office/drawing/2014/main" id="{E22901BC-5A68-A70F-C727-B74C9E139DB0}"/>
              </a:ext>
            </a:extLst>
          </p:cNvPr>
          <p:cNvSpPr/>
          <p:nvPr/>
        </p:nvSpPr>
        <p:spPr>
          <a:xfrm>
            <a:off x="10726261" y="3306355"/>
            <a:ext cx="670508" cy="22086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2" name="Straight Arrow Connector 41">
            <a:extLst>
              <a:ext uri="{FF2B5EF4-FFF2-40B4-BE49-F238E27FC236}">
                <a16:creationId xmlns:a16="http://schemas.microsoft.com/office/drawing/2014/main" id="{036CA338-C306-BBEB-3F9B-3C80F8A36B57}"/>
              </a:ext>
            </a:extLst>
          </p:cNvPr>
          <p:cNvCxnSpPr>
            <a:cxnSpLocks/>
            <a:endCxn id="40" idx="0"/>
          </p:cNvCxnSpPr>
          <p:nvPr/>
        </p:nvCxnSpPr>
        <p:spPr>
          <a:xfrm>
            <a:off x="10773397" y="2019683"/>
            <a:ext cx="288118" cy="12866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 Box 9">
            <a:extLst>
              <a:ext uri="{FF2B5EF4-FFF2-40B4-BE49-F238E27FC236}">
                <a16:creationId xmlns:a16="http://schemas.microsoft.com/office/drawing/2014/main" id="{03962F7B-04E1-5691-E984-E1DB9C99B612}"/>
              </a:ext>
            </a:extLst>
          </p:cNvPr>
          <p:cNvSpPr txBox="1"/>
          <p:nvPr/>
        </p:nvSpPr>
        <p:spPr>
          <a:xfrm>
            <a:off x="10302430" y="1795600"/>
            <a:ext cx="898970" cy="33250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6</a:t>
            </a:r>
            <a:r>
              <a:rPr lang="en-US" sz="1200" dirty="0">
                <a:solidFill>
                  <a:srgbClr val="FF0000"/>
                </a:solidFill>
                <a:effectLst/>
                <a:latin typeface="Times New Roman" panose="02020603050405020304" pitchFamily="18" charset="0"/>
                <a:ea typeface="Times New Roman" panose="02020603050405020304" pitchFamily="18" charset="0"/>
              </a:rPr>
              <a:t>. All good</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59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30AB-6BF3-2161-7E65-0E78B8B4F1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54F4057-74EA-1D2C-C2D4-8964CC3A799A}"/>
              </a:ext>
            </a:extLst>
          </p:cNvPr>
          <p:cNvSpPr>
            <a:spLocks noGrp="1"/>
          </p:cNvSpPr>
          <p:nvPr>
            <p:ph type="title"/>
          </p:nvPr>
        </p:nvSpPr>
        <p:spPr>
          <a:xfrm>
            <a:off x="838200" y="365125"/>
            <a:ext cx="10515600" cy="1325563"/>
          </a:xfrm>
        </p:spPr>
        <p:txBody>
          <a:bodyPr>
            <a:normAutofit/>
          </a:bodyPr>
          <a:lstStyle/>
          <a:p>
            <a:r>
              <a:rPr lang="en-CH" sz="3200" dirty="0">
                <a:solidFill>
                  <a:srgbClr val="FF0000"/>
                </a:solidFill>
              </a:rPr>
              <a:t>SELECTING THE FOCUSER (WE SUGGEST 5300)</a:t>
            </a:r>
          </a:p>
        </p:txBody>
      </p:sp>
      <p:pic>
        <p:nvPicPr>
          <p:cNvPr id="3" name="Picture 2" descr="A screenshot of a computer&#10;&#10;Description automatically generated">
            <a:extLst>
              <a:ext uri="{FF2B5EF4-FFF2-40B4-BE49-F238E27FC236}">
                <a16:creationId xmlns:a16="http://schemas.microsoft.com/office/drawing/2014/main" id="{82E2DD5C-1392-F806-6D64-62B4C7522A2E}"/>
              </a:ext>
            </a:extLst>
          </p:cNvPr>
          <p:cNvPicPr>
            <a:picLocks noChangeAspect="1"/>
          </p:cNvPicPr>
          <p:nvPr/>
        </p:nvPicPr>
        <p:blipFill rotWithShape="1">
          <a:blip r:embed="rId2"/>
          <a:srcRect l="3852" t="14815" r="15804" b="53889"/>
          <a:stretch/>
        </p:blipFill>
        <p:spPr>
          <a:xfrm>
            <a:off x="393700" y="2603500"/>
            <a:ext cx="3073400" cy="2146300"/>
          </a:xfrm>
          <a:prstGeom prst="rect">
            <a:avLst/>
          </a:prstGeom>
        </p:spPr>
      </p:pic>
      <p:cxnSp>
        <p:nvCxnSpPr>
          <p:cNvPr id="6" name="Straight Arrow Connector 5">
            <a:extLst>
              <a:ext uri="{FF2B5EF4-FFF2-40B4-BE49-F238E27FC236}">
                <a16:creationId xmlns:a16="http://schemas.microsoft.com/office/drawing/2014/main" id="{859A3255-A660-330A-2E09-6D56B15A8418}"/>
              </a:ext>
            </a:extLst>
          </p:cNvPr>
          <p:cNvCxnSpPr>
            <a:cxnSpLocks/>
            <a:endCxn id="7" idx="0"/>
          </p:cNvCxnSpPr>
          <p:nvPr/>
        </p:nvCxnSpPr>
        <p:spPr>
          <a:xfrm flipH="1">
            <a:off x="698498" y="2276593"/>
            <a:ext cx="546287" cy="15588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 Box 9">
            <a:extLst>
              <a:ext uri="{FF2B5EF4-FFF2-40B4-BE49-F238E27FC236}">
                <a16:creationId xmlns:a16="http://schemas.microsoft.com/office/drawing/2014/main" id="{38791250-82B3-EE79-50FA-1545C081413A}"/>
              </a:ext>
            </a:extLst>
          </p:cNvPr>
          <p:cNvSpPr txBox="1"/>
          <p:nvPr/>
        </p:nvSpPr>
        <p:spPr>
          <a:xfrm>
            <a:off x="393701" y="2088712"/>
            <a:ext cx="1778000" cy="29888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Go in the ‘Focuser’ tab</a:t>
            </a:r>
            <a:endParaRPr lang="en-CH" sz="12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013CAA4D-34F6-6928-DC94-581E72C37E59}"/>
              </a:ext>
            </a:extLst>
          </p:cNvPr>
          <p:cNvSpPr/>
          <p:nvPr/>
        </p:nvSpPr>
        <p:spPr>
          <a:xfrm>
            <a:off x="393700" y="3835401"/>
            <a:ext cx="609596" cy="3556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Rectangle 9">
            <a:extLst>
              <a:ext uri="{FF2B5EF4-FFF2-40B4-BE49-F238E27FC236}">
                <a16:creationId xmlns:a16="http://schemas.microsoft.com/office/drawing/2014/main" id="{C1E510E7-5D91-2C2E-4BC7-B00A41A1700A}"/>
              </a:ext>
            </a:extLst>
          </p:cNvPr>
          <p:cNvSpPr/>
          <p:nvPr/>
        </p:nvSpPr>
        <p:spPr>
          <a:xfrm>
            <a:off x="1244784" y="3336488"/>
            <a:ext cx="660216" cy="1687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2" name="Straight Arrow Connector 11">
            <a:extLst>
              <a:ext uri="{FF2B5EF4-FFF2-40B4-BE49-F238E27FC236}">
                <a16:creationId xmlns:a16="http://schemas.microsoft.com/office/drawing/2014/main" id="{5624D26D-85E5-EB6D-7F36-98DFD6922E8A}"/>
              </a:ext>
            </a:extLst>
          </p:cNvPr>
          <p:cNvCxnSpPr>
            <a:cxnSpLocks/>
          </p:cNvCxnSpPr>
          <p:nvPr/>
        </p:nvCxnSpPr>
        <p:spPr>
          <a:xfrm flipH="1">
            <a:off x="1930311" y="2312988"/>
            <a:ext cx="1250941" cy="1023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9">
            <a:extLst>
              <a:ext uri="{FF2B5EF4-FFF2-40B4-BE49-F238E27FC236}">
                <a16:creationId xmlns:a16="http://schemas.microsoft.com/office/drawing/2014/main" id="{1A246BB9-FD30-04FE-3837-7C63EEEEAC67}"/>
              </a:ext>
            </a:extLst>
          </p:cNvPr>
          <p:cNvSpPr txBox="1"/>
          <p:nvPr/>
        </p:nvSpPr>
        <p:spPr>
          <a:xfrm>
            <a:off x="2311400" y="1929447"/>
            <a:ext cx="1778000" cy="51478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This is the current position of your focuser</a:t>
            </a:r>
            <a:endParaRPr lang="en-CH" sz="1200" dirty="0">
              <a:effectLst/>
              <a:latin typeface="Times New Roman" panose="02020603050405020304" pitchFamily="18" charset="0"/>
              <a:ea typeface="Times New Roman" panose="02020603050405020304" pitchFamily="18" charset="0"/>
            </a:endParaRPr>
          </a:p>
        </p:txBody>
      </p:sp>
      <p:pic>
        <p:nvPicPr>
          <p:cNvPr id="16" name="Picture 15" descr="A screenshot of a computer&#10;&#10;Description automatically generated">
            <a:extLst>
              <a:ext uri="{FF2B5EF4-FFF2-40B4-BE49-F238E27FC236}">
                <a16:creationId xmlns:a16="http://schemas.microsoft.com/office/drawing/2014/main" id="{37F34AB3-40DC-B211-BE3C-00BBAFC2F565}"/>
              </a:ext>
            </a:extLst>
          </p:cNvPr>
          <p:cNvPicPr>
            <a:picLocks noChangeAspect="1"/>
          </p:cNvPicPr>
          <p:nvPr/>
        </p:nvPicPr>
        <p:blipFill rotWithShape="1">
          <a:blip r:embed="rId3"/>
          <a:srcRect l="4391" t="15370" r="36594" b="61873"/>
          <a:stretch/>
        </p:blipFill>
        <p:spPr>
          <a:xfrm>
            <a:off x="6921265" y="2817696"/>
            <a:ext cx="2311635" cy="1770756"/>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22E67C8B-14AB-E109-8382-4C5EAD778D39}"/>
              </a:ext>
            </a:extLst>
          </p:cNvPr>
          <p:cNvPicPr>
            <a:picLocks noChangeAspect="1"/>
          </p:cNvPicPr>
          <p:nvPr/>
        </p:nvPicPr>
        <p:blipFill rotWithShape="1">
          <a:blip r:embed="rId2"/>
          <a:srcRect l="3852" t="14815" r="15804" b="53889"/>
          <a:stretch/>
        </p:blipFill>
        <p:spPr>
          <a:xfrm>
            <a:off x="3620537" y="2614791"/>
            <a:ext cx="3073400" cy="2146300"/>
          </a:xfrm>
          <a:prstGeom prst="rect">
            <a:avLst/>
          </a:prstGeom>
        </p:spPr>
      </p:pic>
      <p:sp>
        <p:nvSpPr>
          <p:cNvPr id="18" name="Rectangle 17">
            <a:extLst>
              <a:ext uri="{FF2B5EF4-FFF2-40B4-BE49-F238E27FC236}">
                <a16:creationId xmlns:a16="http://schemas.microsoft.com/office/drawing/2014/main" id="{B32EB6E2-F6AE-174E-B6CD-D13F9C24FCDE}"/>
              </a:ext>
            </a:extLst>
          </p:cNvPr>
          <p:cNvSpPr/>
          <p:nvPr/>
        </p:nvSpPr>
        <p:spPr>
          <a:xfrm>
            <a:off x="4827129" y="3751045"/>
            <a:ext cx="660216" cy="1687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9" name="Straight Arrow Connector 18">
            <a:extLst>
              <a:ext uri="{FF2B5EF4-FFF2-40B4-BE49-F238E27FC236}">
                <a16:creationId xmlns:a16="http://schemas.microsoft.com/office/drawing/2014/main" id="{976AB400-0B2C-9665-1F8F-60F789C4AC22}"/>
              </a:ext>
            </a:extLst>
          </p:cNvPr>
          <p:cNvCxnSpPr>
            <a:cxnSpLocks/>
          </p:cNvCxnSpPr>
          <p:nvPr/>
        </p:nvCxnSpPr>
        <p:spPr>
          <a:xfrm flipH="1">
            <a:off x="5157237" y="2444235"/>
            <a:ext cx="125963" cy="12504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9">
            <a:extLst>
              <a:ext uri="{FF2B5EF4-FFF2-40B4-BE49-F238E27FC236}">
                <a16:creationId xmlns:a16="http://schemas.microsoft.com/office/drawing/2014/main" id="{ABB223AC-2B53-43F6-EC68-DCB2D96EB77F}"/>
              </a:ext>
            </a:extLst>
          </p:cNvPr>
          <p:cNvSpPr txBox="1"/>
          <p:nvPr/>
        </p:nvSpPr>
        <p:spPr>
          <a:xfrm>
            <a:off x="4293026" y="1929447"/>
            <a:ext cx="1778000" cy="51478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Insert here the number you want (5300 is good)</a:t>
            </a:r>
            <a:endParaRPr lang="en-CH" sz="1200" dirty="0">
              <a:effectLst/>
              <a:latin typeface="Times New Roman" panose="02020603050405020304" pitchFamily="18" charset="0"/>
              <a:ea typeface="Times New Roman" panose="02020603050405020304" pitchFamily="18" charset="0"/>
            </a:endParaRPr>
          </a:p>
        </p:txBody>
      </p:sp>
      <p:sp>
        <p:nvSpPr>
          <p:cNvPr id="22" name="Rectangle 21">
            <a:extLst>
              <a:ext uri="{FF2B5EF4-FFF2-40B4-BE49-F238E27FC236}">
                <a16:creationId xmlns:a16="http://schemas.microsoft.com/office/drawing/2014/main" id="{72D091B2-B7E8-892A-6523-4F5A4CF64F5A}"/>
              </a:ext>
            </a:extLst>
          </p:cNvPr>
          <p:cNvSpPr/>
          <p:nvPr/>
        </p:nvSpPr>
        <p:spPr>
          <a:xfrm>
            <a:off x="4368894" y="3746502"/>
            <a:ext cx="458235" cy="1687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3" name="Straight Arrow Connector 22">
            <a:extLst>
              <a:ext uri="{FF2B5EF4-FFF2-40B4-BE49-F238E27FC236}">
                <a16:creationId xmlns:a16="http://schemas.microsoft.com/office/drawing/2014/main" id="{E1BC9557-3E15-796B-286D-4009884F7AD4}"/>
              </a:ext>
            </a:extLst>
          </p:cNvPr>
          <p:cNvCxnSpPr>
            <a:cxnSpLocks/>
          </p:cNvCxnSpPr>
          <p:nvPr/>
        </p:nvCxnSpPr>
        <p:spPr>
          <a:xfrm flipH="1">
            <a:off x="4610526" y="2312988"/>
            <a:ext cx="2083411" cy="13900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 Box 9">
            <a:extLst>
              <a:ext uri="{FF2B5EF4-FFF2-40B4-BE49-F238E27FC236}">
                <a16:creationId xmlns:a16="http://schemas.microsoft.com/office/drawing/2014/main" id="{BDD2A2C6-A0E1-105E-67F6-8C4AE41BC2B5}"/>
              </a:ext>
            </a:extLst>
          </p:cNvPr>
          <p:cNvSpPr txBox="1"/>
          <p:nvPr/>
        </p:nvSpPr>
        <p:spPr>
          <a:xfrm>
            <a:off x="6205511" y="1941023"/>
            <a:ext cx="1008941" cy="50321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4. </a:t>
            </a:r>
            <a:r>
              <a:rPr lang="en-US" sz="1200" dirty="0">
                <a:solidFill>
                  <a:srgbClr val="FF0000"/>
                </a:solidFill>
                <a:latin typeface="Times New Roman" panose="02020603050405020304" pitchFamily="18" charset="0"/>
                <a:ea typeface="Times New Roman" panose="02020603050405020304" pitchFamily="18" charset="0"/>
              </a:rPr>
              <a:t>Click on ‘Move To’</a:t>
            </a:r>
            <a:endParaRPr lang="en-CH" sz="1200" dirty="0">
              <a:effectLst/>
              <a:latin typeface="Times New Roman" panose="02020603050405020304" pitchFamily="18" charset="0"/>
              <a:ea typeface="Times New Roman" panose="02020603050405020304" pitchFamily="18" charset="0"/>
            </a:endParaRPr>
          </a:p>
        </p:txBody>
      </p:sp>
      <p:sp>
        <p:nvSpPr>
          <p:cNvPr id="26" name="Rectangle 25">
            <a:extLst>
              <a:ext uri="{FF2B5EF4-FFF2-40B4-BE49-F238E27FC236}">
                <a16:creationId xmlns:a16="http://schemas.microsoft.com/office/drawing/2014/main" id="{1B39E660-0107-813C-80D5-FCE270F20662}"/>
              </a:ext>
            </a:extLst>
          </p:cNvPr>
          <p:cNvSpPr/>
          <p:nvPr/>
        </p:nvSpPr>
        <p:spPr>
          <a:xfrm>
            <a:off x="7964028" y="3479800"/>
            <a:ext cx="798971" cy="18946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a:extLst>
              <a:ext uri="{FF2B5EF4-FFF2-40B4-BE49-F238E27FC236}">
                <a16:creationId xmlns:a16="http://schemas.microsoft.com/office/drawing/2014/main" id="{09D21DA8-F187-D230-F345-2CEAE8E556FF}"/>
              </a:ext>
            </a:extLst>
          </p:cNvPr>
          <p:cNvCxnSpPr>
            <a:cxnSpLocks/>
            <a:stCxn id="29" idx="2"/>
          </p:cNvCxnSpPr>
          <p:nvPr/>
        </p:nvCxnSpPr>
        <p:spPr>
          <a:xfrm>
            <a:off x="8170547" y="2349891"/>
            <a:ext cx="192966" cy="10709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 Box 9">
            <a:extLst>
              <a:ext uri="{FF2B5EF4-FFF2-40B4-BE49-F238E27FC236}">
                <a16:creationId xmlns:a16="http://schemas.microsoft.com/office/drawing/2014/main" id="{AB46FBBD-F9F0-7408-5F7B-78E260ED6056}"/>
              </a:ext>
            </a:extLst>
          </p:cNvPr>
          <p:cNvSpPr txBox="1"/>
          <p:nvPr/>
        </p:nvSpPr>
        <p:spPr>
          <a:xfrm>
            <a:off x="7837363" y="2023791"/>
            <a:ext cx="666368" cy="32610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5. </a:t>
            </a:r>
            <a:r>
              <a:rPr lang="en-US" sz="1200" dirty="0">
                <a:solidFill>
                  <a:srgbClr val="FF0000"/>
                </a:solidFill>
                <a:latin typeface="Times New Roman" panose="02020603050405020304" pitchFamily="18" charset="0"/>
                <a:ea typeface="Times New Roman" panose="02020603050405020304" pitchFamily="18" charset="0"/>
              </a:rPr>
              <a:t>Wait</a:t>
            </a:r>
            <a:endParaRPr lang="en-CH" sz="1200" dirty="0">
              <a:effectLst/>
              <a:latin typeface="Times New Roman" panose="02020603050405020304" pitchFamily="18" charset="0"/>
              <a:ea typeface="Times New Roman" panose="02020603050405020304" pitchFamily="18" charset="0"/>
            </a:endParaRPr>
          </a:p>
        </p:txBody>
      </p:sp>
      <p:pic>
        <p:nvPicPr>
          <p:cNvPr id="32" name="Picture 31" descr="A screenshot of a computer&#10;&#10;Description automatically generated">
            <a:extLst>
              <a:ext uri="{FF2B5EF4-FFF2-40B4-BE49-F238E27FC236}">
                <a16:creationId xmlns:a16="http://schemas.microsoft.com/office/drawing/2014/main" id="{EDBB78A7-70ED-34D1-0AD0-D59799F512EB}"/>
              </a:ext>
            </a:extLst>
          </p:cNvPr>
          <p:cNvPicPr>
            <a:picLocks noChangeAspect="1"/>
          </p:cNvPicPr>
          <p:nvPr/>
        </p:nvPicPr>
        <p:blipFill rotWithShape="1">
          <a:blip r:embed="rId4"/>
          <a:srcRect l="6965" t="15741" r="39376" b="65058"/>
          <a:stretch/>
        </p:blipFill>
        <p:spPr>
          <a:xfrm>
            <a:off x="9447528" y="2824738"/>
            <a:ext cx="2504383" cy="1763714"/>
          </a:xfrm>
          <a:prstGeom prst="rect">
            <a:avLst/>
          </a:prstGeom>
        </p:spPr>
      </p:pic>
      <p:sp>
        <p:nvSpPr>
          <p:cNvPr id="33" name="Rectangle 32">
            <a:extLst>
              <a:ext uri="{FF2B5EF4-FFF2-40B4-BE49-F238E27FC236}">
                <a16:creationId xmlns:a16="http://schemas.microsoft.com/office/drawing/2014/main" id="{C09DC6C6-24C0-611C-F9D7-2204DB5DBB9A}"/>
              </a:ext>
            </a:extLst>
          </p:cNvPr>
          <p:cNvSpPr/>
          <p:nvPr/>
        </p:nvSpPr>
        <p:spPr>
          <a:xfrm>
            <a:off x="10554829" y="3608340"/>
            <a:ext cx="798971" cy="18946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4" name="Straight Arrow Connector 33">
            <a:extLst>
              <a:ext uri="{FF2B5EF4-FFF2-40B4-BE49-F238E27FC236}">
                <a16:creationId xmlns:a16="http://schemas.microsoft.com/office/drawing/2014/main" id="{B0C26A5D-A131-AE65-EF38-CA655628907A}"/>
              </a:ext>
            </a:extLst>
          </p:cNvPr>
          <p:cNvCxnSpPr>
            <a:cxnSpLocks/>
            <a:stCxn id="35" idx="2"/>
          </p:cNvCxnSpPr>
          <p:nvPr/>
        </p:nvCxnSpPr>
        <p:spPr>
          <a:xfrm>
            <a:off x="10757373" y="2349891"/>
            <a:ext cx="189843" cy="12246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 Box 9">
            <a:extLst>
              <a:ext uri="{FF2B5EF4-FFF2-40B4-BE49-F238E27FC236}">
                <a16:creationId xmlns:a16="http://schemas.microsoft.com/office/drawing/2014/main" id="{0F4965D7-2F27-C292-BDF2-B790240220AC}"/>
              </a:ext>
            </a:extLst>
          </p:cNvPr>
          <p:cNvSpPr txBox="1"/>
          <p:nvPr/>
        </p:nvSpPr>
        <p:spPr>
          <a:xfrm>
            <a:off x="10287946" y="2023791"/>
            <a:ext cx="938854" cy="32610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6. All good</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9201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BCD59-E073-1606-4367-738B10505DC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F585F14-0DC8-C980-487A-4F42CEA2DB3C}"/>
              </a:ext>
            </a:extLst>
          </p:cNvPr>
          <p:cNvSpPr>
            <a:spLocks noGrp="1"/>
          </p:cNvSpPr>
          <p:nvPr>
            <p:ph type="title"/>
          </p:nvPr>
        </p:nvSpPr>
        <p:spPr>
          <a:xfrm>
            <a:off x="838200" y="365125"/>
            <a:ext cx="10515600" cy="1325563"/>
          </a:xfrm>
        </p:spPr>
        <p:txBody>
          <a:bodyPr>
            <a:normAutofit/>
          </a:bodyPr>
          <a:lstStyle/>
          <a:p>
            <a:r>
              <a:rPr lang="en-CH" sz="3200" dirty="0">
                <a:solidFill>
                  <a:srgbClr val="FF0000"/>
                </a:solidFill>
              </a:rPr>
              <a:t>SELECTING PICTURE PROPERTIES </a:t>
            </a:r>
            <a:br>
              <a:rPr lang="en-CH" sz="3200" dirty="0">
                <a:solidFill>
                  <a:srgbClr val="FF0000"/>
                </a:solidFill>
              </a:rPr>
            </a:br>
            <a:br>
              <a:rPr lang="en-CH" sz="1800" dirty="0"/>
            </a:br>
            <a:endParaRPr lang="en-CH" sz="3200" dirty="0">
              <a:solidFill>
                <a:srgbClr val="FF0000"/>
              </a:solidFill>
            </a:endParaRPr>
          </a:p>
        </p:txBody>
      </p:sp>
      <p:grpSp>
        <p:nvGrpSpPr>
          <p:cNvPr id="12" name="Group 11">
            <a:extLst>
              <a:ext uri="{FF2B5EF4-FFF2-40B4-BE49-F238E27FC236}">
                <a16:creationId xmlns:a16="http://schemas.microsoft.com/office/drawing/2014/main" id="{F6A60EE1-5EE4-BF1A-ABE9-516BD2B810DE}"/>
              </a:ext>
            </a:extLst>
          </p:cNvPr>
          <p:cNvGrpSpPr/>
          <p:nvPr/>
        </p:nvGrpSpPr>
        <p:grpSpPr>
          <a:xfrm>
            <a:off x="792070" y="1703972"/>
            <a:ext cx="5303930" cy="4389894"/>
            <a:chOff x="2727427" y="1701288"/>
            <a:chExt cx="5648325" cy="4526827"/>
          </a:xfrm>
        </p:grpSpPr>
        <p:pic>
          <p:nvPicPr>
            <p:cNvPr id="2" name="Picture 1" descr="A screenshot of a computer&#10;&#10;Description automatically generated">
              <a:extLst>
                <a:ext uri="{FF2B5EF4-FFF2-40B4-BE49-F238E27FC236}">
                  <a16:creationId xmlns:a16="http://schemas.microsoft.com/office/drawing/2014/main" id="{6670A3D3-FDA7-307A-5DA1-EAB61778CF29}"/>
                </a:ext>
              </a:extLst>
            </p:cNvPr>
            <p:cNvPicPr>
              <a:picLocks noChangeAspect="1"/>
            </p:cNvPicPr>
            <p:nvPr/>
          </p:nvPicPr>
          <p:blipFill rotWithShape="1">
            <a:blip r:embed="rId2"/>
            <a:srcRect t="-1" b="45596"/>
            <a:stretch/>
          </p:blipFill>
          <p:spPr>
            <a:xfrm>
              <a:off x="2727427" y="1701288"/>
              <a:ext cx="5648325" cy="4526827"/>
            </a:xfrm>
            <a:prstGeom prst="rect">
              <a:avLst/>
            </a:prstGeom>
          </p:spPr>
        </p:pic>
        <p:sp>
          <p:nvSpPr>
            <p:cNvPr id="3" name="Rectangle 2">
              <a:extLst>
                <a:ext uri="{FF2B5EF4-FFF2-40B4-BE49-F238E27FC236}">
                  <a16:creationId xmlns:a16="http://schemas.microsoft.com/office/drawing/2014/main" id="{6DE84AD5-70DE-91CE-CE68-75087CDC4628}"/>
                </a:ext>
              </a:extLst>
            </p:cNvPr>
            <p:cNvSpPr/>
            <p:nvPr/>
          </p:nvSpPr>
          <p:spPr>
            <a:xfrm>
              <a:off x="2741715" y="2376963"/>
              <a:ext cx="939709" cy="4752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Rectangle 6">
              <a:extLst>
                <a:ext uri="{FF2B5EF4-FFF2-40B4-BE49-F238E27FC236}">
                  <a16:creationId xmlns:a16="http://schemas.microsoft.com/office/drawing/2014/main" id="{2A1638ED-A9EF-E23F-643C-E1A6352612F6}"/>
                </a:ext>
              </a:extLst>
            </p:cNvPr>
            <p:cNvSpPr/>
            <p:nvPr/>
          </p:nvSpPr>
          <p:spPr>
            <a:xfrm>
              <a:off x="4237140" y="4601051"/>
              <a:ext cx="2468480" cy="16270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9" name="Straight Arrow Connector 8">
            <a:extLst>
              <a:ext uri="{FF2B5EF4-FFF2-40B4-BE49-F238E27FC236}">
                <a16:creationId xmlns:a16="http://schemas.microsoft.com/office/drawing/2014/main" id="{7D4E5C2F-E8D9-C715-B397-28950C428F9F}"/>
              </a:ext>
            </a:extLst>
          </p:cNvPr>
          <p:cNvCxnSpPr>
            <a:cxnSpLocks/>
          </p:cNvCxnSpPr>
          <p:nvPr/>
        </p:nvCxnSpPr>
        <p:spPr>
          <a:xfrm flipH="1">
            <a:off x="4527701" y="3361336"/>
            <a:ext cx="2258862" cy="1040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 Box 9">
            <a:extLst>
              <a:ext uri="{FF2B5EF4-FFF2-40B4-BE49-F238E27FC236}">
                <a16:creationId xmlns:a16="http://schemas.microsoft.com/office/drawing/2014/main" id="{5E0FE61A-5EAD-5CF0-DF5F-A445C63D8BB0}"/>
              </a:ext>
            </a:extLst>
          </p:cNvPr>
          <p:cNvSpPr txBox="1"/>
          <p:nvPr/>
        </p:nvSpPr>
        <p:spPr>
          <a:xfrm>
            <a:off x="6674074" y="1916141"/>
            <a:ext cx="4804958" cy="397267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 Choose all the properties that you want:</a:t>
            </a:r>
          </a:p>
          <a:p>
            <a:r>
              <a:rPr lang="en-US" sz="1600" dirty="0">
                <a:effectLst/>
                <a:latin typeface="Times New Roman" panose="02020603050405020304" pitchFamily="18" charset="0"/>
                <a:ea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rPr>
              <a:t>EXPOSURE TIME</a:t>
            </a:r>
            <a:r>
              <a:rPr lang="en-US" sz="1600" dirty="0">
                <a:effectLst/>
                <a:latin typeface="Times New Roman" panose="02020603050405020304" pitchFamily="18" charset="0"/>
                <a:ea typeface="Times New Roman" panose="02020603050405020304" pitchFamily="18" charset="0"/>
              </a:rPr>
              <a:t>: time of the frame exposure</a:t>
            </a:r>
          </a:p>
          <a:p>
            <a:r>
              <a:rPr lang="en-US" sz="1600" dirty="0">
                <a:latin typeface="Times New Roman" panose="02020603050405020304" pitchFamily="18" charset="0"/>
                <a:ea typeface="Times New Roman" panose="02020603050405020304" pitchFamily="18" charset="0"/>
              </a:rPr>
              <a:t>- </a:t>
            </a:r>
            <a:r>
              <a:rPr lang="en-US" sz="1600" b="1" dirty="0">
                <a:latin typeface="Times New Roman" panose="02020603050405020304" pitchFamily="18" charset="0"/>
                <a:ea typeface="Times New Roman" panose="02020603050405020304" pitchFamily="18" charset="0"/>
              </a:rPr>
              <a:t>EXPOSURE DELAY:</a:t>
            </a:r>
            <a:r>
              <a:rPr lang="en-US" sz="1600" dirty="0">
                <a:latin typeface="Times New Roman" panose="02020603050405020304" pitchFamily="18" charset="0"/>
                <a:ea typeface="Times New Roman" panose="02020603050405020304" pitchFamily="18" charset="0"/>
              </a:rPr>
              <a:t> time of delay between one picture and the following one </a:t>
            </a:r>
          </a:p>
          <a:p>
            <a:r>
              <a:rPr lang="en-US" sz="1600" dirty="0">
                <a:effectLst/>
                <a:latin typeface="Times New Roman" panose="02020603050405020304" pitchFamily="18" charset="0"/>
                <a:ea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rPr>
              <a:t>BINNING:</a:t>
            </a:r>
            <a:r>
              <a:rPr lang="en-US" sz="1600" dirty="0">
                <a:effectLst/>
                <a:latin typeface="Times New Roman" panose="02020603050405020304" pitchFamily="18" charset="0"/>
                <a:ea typeface="Times New Roman" panose="02020603050405020304" pitchFamily="18" charset="0"/>
              </a:rPr>
              <a:t> type of binning when pixels are read (lower binning is more precise, but takes longer time).</a:t>
            </a:r>
            <a:br>
              <a:rPr lang="en-US" sz="1600" dirty="0">
                <a:effectLst/>
                <a:latin typeface="Times New Roman" panose="02020603050405020304" pitchFamily="18" charset="0"/>
                <a:ea typeface="Times New Roman" panose="02020603050405020304" pitchFamily="18" charset="0"/>
              </a:rPr>
            </a:br>
            <a:r>
              <a:rPr lang="en-US" sz="1600" dirty="0">
                <a:effectLst/>
                <a:latin typeface="Times New Roman" panose="02020603050405020304" pitchFamily="18" charset="0"/>
                <a:ea typeface="Times New Roman" panose="02020603050405020304" pitchFamily="18" charset="0"/>
              </a:rPr>
              <a:t>We suggest either 2x2 or 3x3 binning</a:t>
            </a:r>
          </a:p>
          <a:p>
            <a:r>
              <a:rPr lang="en-US" sz="1600" dirty="0">
                <a:latin typeface="Times New Roman" panose="02020603050405020304" pitchFamily="18" charset="0"/>
                <a:ea typeface="Times New Roman" panose="02020603050405020304" pitchFamily="18" charset="0"/>
              </a:rPr>
              <a:t>- </a:t>
            </a:r>
            <a:r>
              <a:rPr lang="en-US" sz="1600" b="1" dirty="0">
                <a:latin typeface="Times New Roman" panose="02020603050405020304" pitchFamily="18" charset="0"/>
                <a:ea typeface="Times New Roman" panose="02020603050405020304" pitchFamily="18" charset="0"/>
              </a:rPr>
              <a:t>FRAME:</a:t>
            </a:r>
            <a:r>
              <a:rPr lang="en-US" sz="1600" dirty="0">
                <a:latin typeface="Times New Roman" panose="02020603050405020304" pitchFamily="18" charset="0"/>
                <a:ea typeface="Times New Roman" panose="02020603050405020304" pitchFamily="18" charset="0"/>
              </a:rPr>
              <a:t> select the frame you want to take. There is </a:t>
            </a:r>
            <a:r>
              <a:rPr lang="en-US" sz="1600" b="1" dirty="0">
                <a:latin typeface="Times New Roman" panose="02020603050405020304" pitchFamily="18" charset="0"/>
                <a:ea typeface="Times New Roman" panose="02020603050405020304" pitchFamily="18" charset="0"/>
              </a:rPr>
              <a:t>BIAS, DARK, FLAT FIELD</a:t>
            </a:r>
            <a:r>
              <a:rPr lang="en-US" sz="1600" dirty="0">
                <a:latin typeface="Times New Roman" panose="02020603050405020304" pitchFamily="18" charset="0"/>
                <a:ea typeface="Times New Roman" panose="02020603050405020304" pitchFamily="18" charset="0"/>
              </a:rPr>
              <a:t>, and LIGHT. </a:t>
            </a:r>
            <a:r>
              <a:rPr lang="en-US" sz="1600" b="1" dirty="0">
                <a:latin typeface="Times New Roman" panose="02020603050405020304" pitchFamily="18" charset="0"/>
                <a:ea typeface="Times New Roman" panose="02020603050405020304" pitchFamily="18" charset="0"/>
              </a:rPr>
              <a:t>LIGHT</a:t>
            </a:r>
            <a:r>
              <a:rPr lang="en-US" sz="1600" dirty="0">
                <a:latin typeface="Times New Roman" panose="02020603050405020304" pitchFamily="18" charset="0"/>
                <a:ea typeface="Times New Roman" panose="02020603050405020304" pitchFamily="18" charset="0"/>
              </a:rPr>
              <a:t> is the scientific image (your star, planet, galaxy etc.)</a:t>
            </a:r>
          </a:p>
          <a:p>
            <a:r>
              <a:rPr lang="en-US" sz="1600" dirty="0">
                <a:effectLst/>
                <a:latin typeface="Times New Roman" panose="02020603050405020304" pitchFamily="18" charset="0"/>
                <a:ea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rPr>
              <a:t>FLI READOUT MODE: </a:t>
            </a:r>
            <a:r>
              <a:rPr lang="en-US" sz="1600" dirty="0">
                <a:effectLst/>
                <a:latin typeface="Times New Roman" panose="02020603050405020304" pitchFamily="18" charset="0"/>
                <a:ea typeface="Times New Roman" panose="02020603050405020304" pitchFamily="18" charset="0"/>
              </a:rPr>
              <a:t>it’s the speed </a:t>
            </a:r>
            <a:r>
              <a:rPr lang="en-US" sz="1600" dirty="0">
                <a:latin typeface="Times New Roman" panose="02020603050405020304" pitchFamily="18" charset="0"/>
                <a:ea typeface="Times New Roman" panose="02020603050405020304" pitchFamily="18" charset="0"/>
              </a:rPr>
              <a:t>to read the CCD. For higher modes (8 MHz), the measurement is less precise, but the reading is faster</a:t>
            </a:r>
          </a:p>
          <a:p>
            <a:r>
              <a:rPr lang="en-US" sz="1600" dirty="0">
                <a:effectLst/>
                <a:latin typeface="Times New Roman" panose="02020603050405020304" pitchFamily="18" charset="0"/>
                <a:ea typeface="Times New Roman" panose="02020603050405020304" pitchFamily="18" charset="0"/>
              </a:rPr>
              <a:t>- </a:t>
            </a:r>
            <a:r>
              <a:rPr lang="en-US" sz="1600" b="1" dirty="0">
                <a:latin typeface="Times New Roman" panose="02020603050405020304" pitchFamily="18" charset="0"/>
                <a:ea typeface="Times New Roman" panose="02020603050405020304" pitchFamily="18" charset="0"/>
              </a:rPr>
              <a:t>REDUCTION: </a:t>
            </a:r>
            <a:r>
              <a:rPr lang="en-US" sz="1600" dirty="0">
                <a:latin typeface="Times New Roman" panose="02020603050405020304" pitchFamily="18" charset="0"/>
                <a:ea typeface="Times New Roman" panose="02020603050405020304" pitchFamily="18" charset="0"/>
              </a:rPr>
              <a:t>you can select if you want the program to perform the frame correction for you. We strongly suggest to do it yourself and just leave </a:t>
            </a:r>
            <a:r>
              <a:rPr lang="en-US" sz="1600" b="1" dirty="0">
                <a:latin typeface="Times New Roman" panose="02020603050405020304" pitchFamily="18" charset="0"/>
                <a:ea typeface="Times New Roman" panose="02020603050405020304" pitchFamily="18" charset="0"/>
              </a:rPr>
              <a:t>NONE</a:t>
            </a:r>
            <a:endParaRPr lang="en-CH" sz="1600" b="1" dirty="0">
              <a:effectLst/>
              <a:latin typeface="Times New Roman" panose="02020603050405020304" pitchFamily="18" charset="0"/>
              <a:ea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7D6315A0-63B7-5995-232E-CC9A1D09D5D1}"/>
              </a:ext>
            </a:extLst>
          </p:cNvPr>
          <p:cNvCxnSpPr>
            <a:cxnSpLocks/>
          </p:cNvCxnSpPr>
          <p:nvPr/>
        </p:nvCxnSpPr>
        <p:spPr>
          <a:xfrm>
            <a:off x="963454" y="1406591"/>
            <a:ext cx="0" cy="8260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 Box 9">
            <a:extLst>
              <a:ext uri="{FF2B5EF4-FFF2-40B4-BE49-F238E27FC236}">
                <a16:creationId xmlns:a16="http://schemas.microsoft.com/office/drawing/2014/main" id="{96574F4F-2BFC-4562-F822-94198B9A9727}"/>
              </a:ext>
            </a:extLst>
          </p:cNvPr>
          <p:cNvSpPr txBox="1"/>
          <p:nvPr/>
        </p:nvSpPr>
        <p:spPr>
          <a:xfrm>
            <a:off x="574794" y="1216848"/>
            <a:ext cx="1890705" cy="258407"/>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Go in the ‘Camera’ tab</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7124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AF56A-819F-5E36-0CA2-F6BEF8BB0F3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75C974F-0AD2-E249-A1B9-9B2C291151AD}"/>
              </a:ext>
            </a:extLst>
          </p:cNvPr>
          <p:cNvSpPr>
            <a:spLocks noGrp="1"/>
          </p:cNvSpPr>
          <p:nvPr>
            <p:ph type="title"/>
          </p:nvPr>
        </p:nvSpPr>
        <p:spPr>
          <a:xfrm>
            <a:off x="838200" y="365125"/>
            <a:ext cx="10515600" cy="1325563"/>
          </a:xfrm>
        </p:spPr>
        <p:txBody>
          <a:bodyPr>
            <a:normAutofit/>
          </a:bodyPr>
          <a:lstStyle/>
          <a:p>
            <a:r>
              <a:rPr lang="en-CH" sz="3200" dirty="0">
                <a:solidFill>
                  <a:srgbClr val="FF0000"/>
                </a:solidFill>
              </a:rPr>
              <a:t>TAKING A SINGLE PICTURE</a:t>
            </a:r>
          </a:p>
        </p:txBody>
      </p:sp>
      <p:grpSp>
        <p:nvGrpSpPr>
          <p:cNvPr id="7" name="Group 6">
            <a:extLst>
              <a:ext uri="{FF2B5EF4-FFF2-40B4-BE49-F238E27FC236}">
                <a16:creationId xmlns:a16="http://schemas.microsoft.com/office/drawing/2014/main" id="{4A9E8A39-1F6C-D0DE-DB48-5D43AE60DE6A}"/>
              </a:ext>
            </a:extLst>
          </p:cNvPr>
          <p:cNvGrpSpPr/>
          <p:nvPr/>
        </p:nvGrpSpPr>
        <p:grpSpPr>
          <a:xfrm>
            <a:off x="5776912" y="1483902"/>
            <a:ext cx="5648325" cy="4673182"/>
            <a:chOff x="2867025" y="1413293"/>
            <a:chExt cx="6148388" cy="5079582"/>
          </a:xfrm>
        </p:grpSpPr>
        <p:pic>
          <p:nvPicPr>
            <p:cNvPr id="3" name="Picture 2" descr="A screenshot of a computer&#10;&#10;Description automatically generated">
              <a:extLst>
                <a:ext uri="{FF2B5EF4-FFF2-40B4-BE49-F238E27FC236}">
                  <a16:creationId xmlns:a16="http://schemas.microsoft.com/office/drawing/2014/main" id="{BCC84DB8-D1E4-48E3-8DC9-99ADBA2D9B6B}"/>
                </a:ext>
              </a:extLst>
            </p:cNvPr>
            <p:cNvPicPr>
              <a:picLocks noChangeAspect="1"/>
            </p:cNvPicPr>
            <p:nvPr/>
          </p:nvPicPr>
          <p:blipFill rotWithShape="1">
            <a:blip r:embed="rId2"/>
            <a:srcRect b="43917"/>
            <a:stretch/>
          </p:blipFill>
          <p:spPr>
            <a:xfrm>
              <a:off x="2867025" y="1413293"/>
              <a:ext cx="6148388" cy="5079582"/>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C4BA4C7D-A08C-A345-37B4-934D1CA002FA}"/>
                </a:ext>
              </a:extLst>
            </p:cNvPr>
            <p:cNvPicPr>
              <a:picLocks noChangeAspect="1"/>
            </p:cNvPicPr>
            <p:nvPr/>
          </p:nvPicPr>
          <p:blipFill rotWithShape="1">
            <a:blip r:embed="rId3"/>
            <a:srcRect t="34318" r="5866" b="61472"/>
            <a:stretch/>
          </p:blipFill>
          <p:spPr>
            <a:xfrm>
              <a:off x="2882223" y="3809480"/>
              <a:ext cx="5804577" cy="362470"/>
            </a:xfrm>
            <a:prstGeom prst="rect">
              <a:avLst/>
            </a:prstGeom>
          </p:spPr>
        </p:pic>
        <p:sp>
          <p:nvSpPr>
            <p:cNvPr id="5" name="Rectangle 4">
              <a:extLst>
                <a:ext uri="{FF2B5EF4-FFF2-40B4-BE49-F238E27FC236}">
                  <a16:creationId xmlns:a16="http://schemas.microsoft.com/office/drawing/2014/main" id="{18DDFDD4-3833-5041-4D32-4EECE2D56993}"/>
                </a:ext>
              </a:extLst>
            </p:cNvPr>
            <p:cNvSpPr/>
            <p:nvPr/>
          </p:nvSpPr>
          <p:spPr>
            <a:xfrm>
              <a:off x="4544910" y="3914775"/>
              <a:ext cx="898627" cy="2571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 name="TextBox 7">
            <a:extLst>
              <a:ext uri="{FF2B5EF4-FFF2-40B4-BE49-F238E27FC236}">
                <a16:creationId xmlns:a16="http://schemas.microsoft.com/office/drawing/2014/main" id="{7D9E006B-0556-EBFB-7A15-E2FB72B528FF}"/>
              </a:ext>
            </a:extLst>
          </p:cNvPr>
          <p:cNvSpPr txBox="1"/>
          <p:nvPr/>
        </p:nvSpPr>
        <p:spPr>
          <a:xfrm>
            <a:off x="838200" y="1483902"/>
            <a:ext cx="4519613" cy="1754326"/>
          </a:xfrm>
          <a:prstGeom prst="rect">
            <a:avLst/>
          </a:prstGeom>
          <a:noFill/>
        </p:spPr>
        <p:txBody>
          <a:bodyPr wrap="square">
            <a:spAutoFit/>
          </a:bodyPr>
          <a:lstStyle/>
          <a:p>
            <a:r>
              <a:rPr lang="en-US" sz="18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Once you chose all the picture properties (previous slide) and you point at the target you want to observe, you can take a picture by simply clicking on ‘Take Photo’. When the picture is done it will open automatically in front of you.</a:t>
            </a:r>
            <a:endParaRPr lang="en-CH" dirty="0"/>
          </a:p>
        </p:txBody>
      </p:sp>
      <p:sp>
        <p:nvSpPr>
          <p:cNvPr id="9" name="Rectangle 8">
            <a:extLst>
              <a:ext uri="{FF2B5EF4-FFF2-40B4-BE49-F238E27FC236}">
                <a16:creationId xmlns:a16="http://schemas.microsoft.com/office/drawing/2014/main" id="{ED19AA62-4A7A-4BBA-A311-9F71F0BB3ED6}"/>
              </a:ext>
            </a:extLst>
          </p:cNvPr>
          <p:cNvSpPr/>
          <p:nvPr/>
        </p:nvSpPr>
        <p:spPr>
          <a:xfrm>
            <a:off x="5819450" y="2174265"/>
            <a:ext cx="919163" cy="46593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239590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FC01E-EA9D-9707-B6EE-C229E3B84828}"/>
            </a:ext>
          </a:extLst>
        </p:cNvPr>
        <p:cNvGrpSpPr/>
        <p:nvPr/>
      </p:nvGrpSpPr>
      <p:grpSpPr>
        <a:xfrm>
          <a:off x="0" y="0"/>
          <a:ext cx="0" cy="0"/>
          <a:chOff x="0" y="0"/>
          <a:chExt cx="0" cy="0"/>
        </a:xfrm>
      </p:grpSpPr>
      <p:pic>
        <p:nvPicPr>
          <p:cNvPr id="21" name="Picture 20" descr="A screenshot of a computer&#10;&#10;Description automatically generated">
            <a:extLst>
              <a:ext uri="{FF2B5EF4-FFF2-40B4-BE49-F238E27FC236}">
                <a16:creationId xmlns:a16="http://schemas.microsoft.com/office/drawing/2014/main" id="{7A7EBA5C-4CC4-7E35-6BE5-BB6063F8C2F1}"/>
              </a:ext>
            </a:extLst>
          </p:cNvPr>
          <p:cNvPicPr>
            <a:picLocks noChangeAspect="1"/>
          </p:cNvPicPr>
          <p:nvPr/>
        </p:nvPicPr>
        <p:blipFill rotWithShape="1">
          <a:blip r:embed="rId2"/>
          <a:srcRect b="39004"/>
          <a:stretch/>
        </p:blipFill>
        <p:spPr>
          <a:xfrm>
            <a:off x="850898" y="1798948"/>
            <a:ext cx="4089401" cy="4647747"/>
          </a:xfrm>
          <a:prstGeom prst="rect">
            <a:avLst/>
          </a:prstGeom>
        </p:spPr>
      </p:pic>
      <p:sp>
        <p:nvSpPr>
          <p:cNvPr id="4" name="Title 1">
            <a:extLst>
              <a:ext uri="{FF2B5EF4-FFF2-40B4-BE49-F238E27FC236}">
                <a16:creationId xmlns:a16="http://schemas.microsoft.com/office/drawing/2014/main" id="{6BB7ADB2-5A72-C0C1-5780-E385DCC47D75}"/>
              </a:ext>
            </a:extLst>
          </p:cNvPr>
          <p:cNvSpPr>
            <a:spLocks noGrp="1"/>
          </p:cNvSpPr>
          <p:nvPr>
            <p:ph type="title"/>
          </p:nvPr>
        </p:nvSpPr>
        <p:spPr>
          <a:xfrm>
            <a:off x="838200" y="49263"/>
            <a:ext cx="10515600" cy="1325563"/>
          </a:xfrm>
        </p:spPr>
        <p:txBody>
          <a:bodyPr>
            <a:normAutofit/>
          </a:bodyPr>
          <a:lstStyle/>
          <a:p>
            <a:r>
              <a:rPr lang="en-CH" sz="3200" dirty="0">
                <a:solidFill>
                  <a:srgbClr val="FF0000"/>
                </a:solidFill>
              </a:rPr>
              <a:t>TAKING A SERIES OF PICTURES</a:t>
            </a:r>
          </a:p>
        </p:txBody>
      </p:sp>
      <p:sp>
        <p:nvSpPr>
          <p:cNvPr id="6" name="TextBox 5">
            <a:extLst>
              <a:ext uri="{FF2B5EF4-FFF2-40B4-BE49-F238E27FC236}">
                <a16:creationId xmlns:a16="http://schemas.microsoft.com/office/drawing/2014/main" id="{AB96323D-579E-CEB9-374B-DAF1B75E663C}"/>
              </a:ext>
            </a:extLst>
          </p:cNvPr>
          <p:cNvSpPr txBox="1"/>
          <p:nvPr/>
        </p:nvSpPr>
        <p:spPr>
          <a:xfrm>
            <a:off x="838200" y="1024094"/>
            <a:ext cx="11091863" cy="369332"/>
          </a:xfrm>
          <a:prstGeom prst="rect">
            <a:avLst/>
          </a:prstGeom>
          <a:noFill/>
        </p:spPr>
        <p:txBody>
          <a:bodyPr wrap="square">
            <a:spAutoFit/>
          </a:bodyPr>
          <a:lstStyle/>
          <a:p>
            <a:r>
              <a:rPr lang="en-US" sz="18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There is the option to take multiple consecutive pictures</a:t>
            </a:r>
            <a:endParaRPr lang="en-CH" dirty="0"/>
          </a:p>
        </p:txBody>
      </p:sp>
      <p:sp>
        <p:nvSpPr>
          <p:cNvPr id="8" name="Rectangle 7">
            <a:extLst>
              <a:ext uri="{FF2B5EF4-FFF2-40B4-BE49-F238E27FC236}">
                <a16:creationId xmlns:a16="http://schemas.microsoft.com/office/drawing/2014/main" id="{A1AA7E9F-C353-C84E-9A0E-DC3142FE9B8D}"/>
              </a:ext>
            </a:extLst>
          </p:cNvPr>
          <p:cNvSpPr/>
          <p:nvPr/>
        </p:nvSpPr>
        <p:spPr>
          <a:xfrm>
            <a:off x="3557055" y="3155098"/>
            <a:ext cx="608980" cy="25840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0" name="Straight Arrow Connector 9">
            <a:extLst>
              <a:ext uri="{FF2B5EF4-FFF2-40B4-BE49-F238E27FC236}">
                <a16:creationId xmlns:a16="http://schemas.microsoft.com/office/drawing/2014/main" id="{40B9A23A-AA61-C1F1-AFBB-FF4A50F783B1}"/>
              </a:ext>
            </a:extLst>
          </p:cNvPr>
          <p:cNvCxnSpPr>
            <a:cxnSpLocks/>
          </p:cNvCxnSpPr>
          <p:nvPr/>
        </p:nvCxnSpPr>
        <p:spPr>
          <a:xfrm flipH="1">
            <a:off x="1600200" y="1747707"/>
            <a:ext cx="901700" cy="6970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9">
            <a:extLst>
              <a:ext uri="{FF2B5EF4-FFF2-40B4-BE49-F238E27FC236}">
                <a16:creationId xmlns:a16="http://schemas.microsoft.com/office/drawing/2014/main" id="{64B9B9FB-D6D5-B446-80A4-3249E597CF40}"/>
              </a:ext>
            </a:extLst>
          </p:cNvPr>
          <p:cNvSpPr txBox="1"/>
          <p:nvPr/>
        </p:nvSpPr>
        <p:spPr>
          <a:xfrm>
            <a:off x="1950245" y="1646418"/>
            <a:ext cx="1890705" cy="258407"/>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Go in the ‘Camera’ tab</a:t>
            </a:r>
            <a:endParaRPr lang="en-CH" sz="1200" dirty="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C8A0536-7F89-6563-32F8-09BE7CD1C0C9}"/>
              </a:ext>
            </a:extLst>
          </p:cNvPr>
          <p:cNvCxnSpPr>
            <a:cxnSpLocks/>
          </p:cNvCxnSpPr>
          <p:nvPr/>
        </p:nvCxnSpPr>
        <p:spPr>
          <a:xfrm flipH="1">
            <a:off x="3979029" y="2081651"/>
            <a:ext cx="948571" cy="10222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9">
            <a:extLst>
              <a:ext uri="{FF2B5EF4-FFF2-40B4-BE49-F238E27FC236}">
                <a16:creationId xmlns:a16="http://schemas.microsoft.com/office/drawing/2014/main" id="{810F7A82-ED82-1A1A-6B12-0BE7A4ADEEC1}"/>
              </a:ext>
            </a:extLst>
          </p:cNvPr>
          <p:cNvSpPr txBox="1"/>
          <p:nvPr/>
        </p:nvSpPr>
        <p:spPr>
          <a:xfrm>
            <a:off x="4229535" y="1964048"/>
            <a:ext cx="1890705" cy="258407"/>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‘Take Series’</a:t>
            </a:r>
            <a:endParaRPr lang="en-CH" sz="1200" dirty="0">
              <a:effectLst/>
              <a:latin typeface="Times New Roman" panose="02020603050405020304" pitchFamily="18" charset="0"/>
              <a:ea typeface="Times New Roman" panose="02020603050405020304" pitchFamily="18" charset="0"/>
            </a:endParaRPr>
          </a:p>
        </p:txBody>
      </p:sp>
      <p:sp>
        <p:nvSpPr>
          <p:cNvPr id="22" name="Rectangle 21">
            <a:extLst>
              <a:ext uri="{FF2B5EF4-FFF2-40B4-BE49-F238E27FC236}">
                <a16:creationId xmlns:a16="http://schemas.microsoft.com/office/drawing/2014/main" id="{EC2C004F-77DC-D41A-361C-7000373114CA}"/>
              </a:ext>
            </a:extLst>
          </p:cNvPr>
          <p:cNvSpPr/>
          <p:nvPr/>
        </p:nvSpPr>
        <p:spPr>
          <a:xfrm>
            <a:off x="902009" y="2293001"/>
            <a:ext cx="608980" cy="39149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Rectangle 24">
            <a:extLst>
              <a:ext uri="{FF2B5EF4-FFF2-40B4-BE49-F238E27FC236}">
                <a16:creationId xmlns:a16="http://schemas.microsoft.com/office/drawing/2014/main" id="{A18A386E-BFE1-4942-20F0-FB7DAB8BC533}"/>
              </a:ext>
            </a:extLst>
          </p:cNvPr>
          <p:cNvSpPr/>
          <p:nvPr/>
        </p:nvSpPr>
        <p:spPr>
          <a:xfrm>
            <a:off x="1987550" y="4450801"/>
            <a:ext cx="2597150" cy="148009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6" name="Straight Arrow Connector 25">
            <a:extLst>
              <a:ext uri="{FF2B5EF4-FFF2-40B4-BE49-F238E27FC236}">
                <a16:creationId xmlns:a16="http://schemas.microsoft.com/office/drawing/2014/main" id="{EC0F9941-B9B8-92D7-0D81-33FA38FEB83B}"/>
              </a:ext>
            </a:extLst>
          </p:cNvPr>
          <p:cNvCxnSpPr>
            <a:cxnSpLocks/>
          </p:cNvCxnSpPr>
          <p:nvPr/>
        </p:nvCxnSpPr>
        <p:spPr>
          <a:xfrm flipH="1">
            <a:off x="4600709" y="3411208"/>
            <a:ext cx="948571" cy="10222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 Box 9">
            <a:extLst>
              <a:ext uri="{FF2B5EF4-FFF2-40B4-BE49-F238E27FC236}">
                <a16:creationId xmlns:a16="http://schemas.microsoft.com/office/drawing/2014/main" id="{5E779024-E316-1269-AACA-13DAF87B8433}"/>
              </a:ext>
            </a:extLst>
          </p:cNvPr>
          <p:cNvSpPr txBox="1"/>
          <p:nvPr/>
        </p:nvSpPr>
        <p:spPr>
          <a:xfrm>
            <a:off x="4453314" y="3282004"/>
            <a:ext cx="1890705" cy="703799"/>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Choose your settings (same settings as for the single picture)</a:t>
            </a:r>
            <a:endParaRPr lang="en-CH" sz="1200" dirty="0">
              <a:effectLst/>
              <a:latin typeface="Times New Roman" panose="02020603050405020304" pitchFamily="18" charset="0"/>
              <a:ea typeface="Times New Roman" panose="02020603050405020304" pitchFamily="18" charset="0"/>
            </a:endParaRPr>
          </a:p>
        </p:txBody>
      </p:sp>
      <p:sp>
        <p:nvSpPr>
          <p:cNvPr id="29" name="Rectangle 28">
            <a:extLst>
              <a:ext uri="{FF2B5EF4-FFF2-40B4-BE49-F238E27FC236}">
                <a16:creationId xmlns:a16="http://schemas.microsoft.com/office/drawing/2014/main" id="{CF1BFC9E-FA1A-EA40-0FCD-480E4D56E820}"/>
              </a:ext>
            </a:extLst>
          </p:cNvPr>
          <p:cNvSpPr/>
          <p:nvPr/>
        </p:nvSpPr>
        <p:spPr>
          <a:xfrm>
            <a:off x="1987550" y="5508810"/>
            <a:ext cx="1428750" cy="2188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0" name="Straight Arrow Connector 29">
            <a:extLst>
              <a:ext uri="{FF2B5EF4-FFF2-40B4-BE49-F238E27FC236}">
                <a16:creationId xmlns:a16="http://schemas.microsoft.com/office/drawing/2014/main" id="{477C7C6E-0F3F-B2F2-69B7-DB11D7A1C299}"/>
              </a:ext>
            </a:extLst>
          </p:cNvPr>
          <p:cNvCxnSpPr>
            <a:cxnSpLocks/>
          </p:cNvCxnSpPr>
          <p:nvPr/>
        </p:nvCxnSpPr>
        <p:spPr>
          <a:xfrm flipH="1">
            <a:off x="3466334" y="4768431"/>
            <a:ext cx="1608660" cy="7045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 Box 9">
            <a:extLst>
              <a:ext uri="{FF2B5EF4-FFF2-40B4-BE49-F238E27FC236}">
                <a16:creationId xmlns:a16="http://schemas.microsoft.com/office/drawing/2014/main" id="{6C17C926-1955-8D76-AB60-0BB010E308C3}"/>
              </a:ext>
            </a:extLst>
          </p:cNvPr>
          <p:cNvSpPr txBox="1"/>
          <p:nvPr/>
        </p:nvSpPr>
        <p:spPr>
          <a:xfrm>
            <a:off x="4775999" y="4512243"/>
            <a:ext cx="1890705" cy="533109"/>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Choose how many pictures you want to take</a:t>
            </a:r>
            <a:endParaRPr lang="en-CH" sz="1200" dirty="0">
              <a:effectLst/>
              <a:latin typeface="Times New Roman" panose="02020603050405020304" pitchFamily="18" charset="0"/>
              <a:ea typeface="Times New Roman" panose="02020603050405020304" pitchFamily="18" charset="0"/>
            </a:endParaRPr>
          </a:p>
        </p:txBody>
      </p:sp>
      <p:pic>
        <p:nvPicPr>
          <p:cNvPr id="34" name="Picture 33" descr="A screenshot of a computer&#10;&#10;Description automatically generated">
            <a:extLst>
              <a:ext uri="{FF2B5EF4-FFF2-40B4-BE49-F238E27FC236}">
                <a16:creationId xmlns:a16="http://schemas.microsoft.com/office/drawing/2014/main" id="{2B757656-E8A6-629D-90A1-08207444E910}"/>
              </a:ext>
            </a:extLst>
          </p:cNvPr>
          <p:cNvPicPr>
            <a:picLocks noChangeAspect="1"/>
          </p:cNvPicPr>
          <p:nvPr/>
        </p:nvPicPr>
        <p:blipFill rotWithShape="1">
          <a:blip r:embed="rId2"/>
          <a:srcRect b="39004"/>
          <a:stretch/>
        </p:blipFill>
        <p:spPr>
          <a:xfrm>
            <a:off x="7254390" y="1798948"/>
            <a:ext cx="4089401" cy="4647747"/>
          </a:xfrm>
          <a:prstGeom prst="rect">
            <a:avLst/>
          </a:prstGeom>
        </p:spPr>
      </p:pic>
      <p:sp>
        <p:nvSpPr>
          <p:cNvPr id="35" name="Rectangle 34">
            <a:extLst>
              <a:ext uri="{FF2B5EF4-FFF2-40B4-BE49-F238E27FC236}">
                <a16:creationId xmlns:a16="http://schemas.microsoft.com/office/drawing/2014/main" id="{60604A90-FB27-00FE-F8E3-DD359F48586E}"/>
              </a:ext>
            </a:extLst>
          </p:cNvPr>
          <p:cNvSpPr/>
          <p:nvPr/>
        </p:nvSpPr>
        <p:spPr>
          <a:xfrm>
            <a:off x="8463225" y="3718007"/>
            <a:ext cx="608980" cy="22862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7" name="Straight Arrow Connector 36">
            <a:extLst>
              <a:ext uri="{FF2B5EF4-FFF2-40B4-BE49-F238E27FC236}">
                <a16:creationId xmlns:a16="http://schemas.microsoft.com/office/drawing/2014/main" id="{8307B6E6-86FC-56CE-423D-F808652A31BC}"/>
              </a:ext>
            </a:extLst>
          </p:cNvPr>
          <p:cNvCxnSpPr>
            <a:cxnSpLocks/>
          </p:cNvCxnSpPr>
          <p:nvPr/>
        </p:nvCxnSpPr>
        <p:spPr>
          <a:xfrm>
            <a:off x="8463225" y="1711352"/>
            <a:ext cx="44509" cy="19003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 Box 9">
            <a:extLst>
              <a:ext uri="{FF2B5EF4-FFF2-40B4-BE49-F238E27FC236}">
                <a16:creationId xmlns:a16="http://schemas.microsoft.com/office/drawing/2014/main" id="{AAE8C78A-10F0-9175-DBCF-A7B3194B67FC}"/>
              </a:ext>
            </a:extLst>
          </p:cNvPr>
          <p:cNvSpPr txBox="1"/>
          <p:nvPr/>
        </p:nvSpPr>
        <p:spPr>
          <a:xfrm>
            <a:off x="6989285" y="1604762"/>
            <a:ext cx="1890705" cy="28589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5. </a:t>
            </a:r>
            <a:r>
              <a:rPr lang="en-US" sz="1200" dirty="0">
                <a:solidFill>
                  <a:srgbClr val="FF0000"/>
                </a:solidFill>
                <a:latin typeface="Times New Roman" panose="02020603050405020304" pitchFamily="18" charset="0"/>
                <a:ea typeface="Times New Roman" panose="02020603050405020304" pitchFamily="18" charset="0"/>
              </a:rPr>
              <a:t>Start to take the </a:t>
            </a:r>
            <a:r>
              <a:rPr lang="en-US" sz="1200" dirty="0" err="1">
                <a:solidFill>
                  <a:srgbClr val="FF0000"/>
                </a:solidFill>
                <a:latin typeface="Times New Roman" panose="02020603050405020304" pitchFamily="18" charset="0"/>
                <a:ea typeface="Times New Roman" panose="02020603050405020304" pitchFamily="18" charset="0"/>
              </a:rPr>
              <a:t>serie</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1747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4CC3C-2550-0FF2-C431-DD471165FC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970C39-5FE3-A069-7DEE-79D73306F131}"/>
              </a:ext>
            </a:extLst>
          </p:cNvPr>
          <p:cNvPicPr>
            <a:picLocks noChangeAspect="1"/>
          </p:cNvPicPr>
          <p:nvPr/>
        </p:nvPicPr>
        <p:blipFill rotWithShape="1">
          <a:blip r:embed="rId2"/>
          <a:srcRect r="72278"/>
          <a:stretch/>
        </p:blipFill>
        <p:spPr>
          <a:xfrm>
            <a:off x="2488108" y="2509973"/>
            <a:ext cx="3016854" cy="2951886"/>
          </a:xfrm>
          <a:prstGeom prst="rect">
            <a:avLst/>
          </a:prstGeom>
          <a:ln w="19050">
            <a:solidFill>
              <a:schemeClr val="tx1"/>
            </a:solidFill>
          </a:ln>
        </p:spPr>
      </p:pic>
      <p:sp>
        <p:nvSpPr>
          <p:cNvPr id="4" name="Title 1">
            <a:extLst>
              <a:ext uri="{FF2B5EF4-FFF2-40B4-BE49-F238E27FC236}">
                <a16:creationId xmlns:a16="http://schemas.microsoft.com/office/drawing/2014/main" id="{7FD84FAD-2434-B339-1364-65E9419CD971}"/>
              </a:ext>
            </a:extLst>
          </p:cNvPr>
          <p:cNvSpPr>
            <a:spLocks noGrp="1"/>
          </p:cNvSpPr>
          <p:nvPr>
            <p:ph type="title"/>
          </p:nvPr>
        </p:nvSpPr>
        <p:spPr>
          <a:xfrm>
            <a:off x="838200" y="0"/>
            <a:ext cx="2884395" cy="1325563"/>
          </a:xfrm>
        </p:spPr>
        <p:txBody>
          <a:bodyPr>
            <a:normAutofit/>
          </a:bodyPr>
          <a:lstStyle/>
          <a:p>
            <a:r>
              <a:rPr lang="en-CH" sz="3200" dirty="0">
                <a:solidFill>
                  <a:srgbClr val="FF0000"/>
                </a:solidFill>
              </a:rPr>
              <a:t>DATA STORAGE</a:t>
            </a:r>
          </a:p>
        </p:txBody>
      </p:sp>
      <p:pic>
        <p:nvPicPr>
          <p:cNvPr id="3" name="Picture 2" descr="A screenshot of a computer&#10;&#10;Description automatically generated">
            <a:extLst>
              <a:ext uri="{FF2B5EF4-FFF2-40B4-BE49-F238E27FC236}">
                <a16:creationId xmlns:a16="http://schemas.microsoft.com/office/drawing/2014/main" id="{E444061C-F93B-CEC2-D706-1B081956AE7D}"/>
              </a:ext>
            </a:extLst>
          </p:cNvPr>
          <p:cNvPicPr>
            <a:picLocks noChangeAspect="1"/>
          </p:cNvPicPr>
          <p:nvPr/>
        </p:nvPicPr>
        <p:blipFill rotWithShape="1">
          <a:blip r:embed="rId3"/>
          <a:srcRect l="27244" t="14618" r="37626" b="61981"/>
          <a:stretch/>
        </p:blipFill>
        <p:spPr>
          <a:xfrm>
            <a:off x="5791987" y="3079626"/>
            <a:ext cx="2133456" cy="1174093"/>
          </a:xfrm>
          <a:prstGeom prst="rect">
            <a:avLst/>
          </a:prstGeom>
          <a:ln w="19050">
            <a:solidFill>
              <a:schemeClr val="tx1"/>
            </a:solidFill>
          </a:ln>
        </p:spPr>
      </p:pic>
      <p:sp>
        <p:nvSpPr>
          <p:cNvPr id="5" name="Rectangle 4">
            <a:extLst>
              <a:ext uri="{FF2B5EF4-FFF2-40B4-BE49-F238E27FC236}">
                <a16:creationId xmlns:a16="http://schemas.microsoft.com/office/drawing/2014/main" id="{30F6463C-B667-6F0F-468D-0371046E1077}"/>
              </a:ext>
            </a:extLst>
          </p:cNvPr>
          <p:cNvSpPr/>
          <p:nvPr/>
        </p:nvSpPr>
        <p:spPr>
          <a:xfrm>
            <a:off x="2502869" y="4812338"/>
            <a:ext cx="691823" cy="1359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Rectangle 5">
            <a:extLst>
              <a:ext uri="{FF2B5EF4-FFF2-40B4-BE49-F238E27FC236}">
                <a16:creationId xmlns:a16="http://schemas.microsoft.com/office/drawing/2014/main" id="{367DC245-37B0-C70D-211F-F3A645433F08}"/>
              </a:ext>
            </a:extLst>
          </p:cNvPr>
          <p:cNvSpPr/>
          <p:nvPr/>
        </p:nvSpPr>
        <p:spPr>
          <a:xfrm>
            <a:off x="5791988" y="3445283"/>
            <a:ext cx="2133456" cy="1678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TextBox 6">
            <a:extLst>
              <a:ext uri="{FF2B5EF4-FFF2-40B4-BE49-F238E27FC236}">
                <a16:creationId xmlns:a16="http://schemas.microsoft.com/office/drawing/2014/main" id="{C0359564-4EC8-1E47-0EA4-408483C485A9}"/>
              </a:ext>
            </a:extLst>
          </p:cNvPr>
          <p:cNvSpPr txBox="1"/>
          <p:nvPr/>
        </p:nvSpPr>
        <p:spPr>
          <a:xfrm>
            <a:off x="838200" y="956231"/>
            <a:ext cx="11091863" cy="369332"/>
          </a:xfrm>
          <a:prstGeom prst="rect">
            <a:avLst/>
          </a:prstGeom>
          <a:noFill/>
        </p:spPr>
        <p:txBody>
          <a:bodyPr wrap="square">
            <a:spAutoFit/>
          </a:bodyPr>
          <a:lstStyle/>
          <a:p>
            <a:r>
              <a:rPr lang="en-US" sz="18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Data (pictures) are automatically saved in a folder as fits files. To find them follow these procedures:</a:t>
            </a:r>
            <a:endParaRPr lang="en-CH" dirty="0"/>
          </a:p>
        </p:txBody>
      </p:sp>
      <p:cxnSp>
        <p:nvCxnSpPr>
          <p:cNvPr id="8" name="Straight Arrow Connector 7">
            <a:extLst>
              <a:ext uri="{FF2B5EF4-FFF2-40B4-BE49-F238E27FC236}">
                <a16:creationId xmlns:a16="http://schemas.microsoft.com/office/drawing/2014/main" id="{3362F4C4-262B-ECF1-44BF-889C0AE98340}"/>
              </a:ext>
            </a:extLst>
          </p:cNvPr>
          <p:cNvCxnSpPr>
            <a:cxnSpLocks/>
            <a:stCxn id="11" idx="2"/>
            <a:endCxn id="5" idx="0"/>
          </p:cNvCxnSpPr>
          <p:nvPr/>
        </p:nvCxnSpPr>
        <p:spPr>
          <a:xfrm flipH="1">
            <a:off x="2848781" y="2155828"/>
            <a:ext cx="358363" cy="26565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9">
            <a:extLst>
              <a:ext uri="{FF2B5EF4-FFF2-40B4-BE49-F238E27FC236}">
                <a16:creationId xmlns:a16="http://schemas.microsoft.com/office/drawing/2014/main" id="{4C2C58CB-C3D4-3D1C-FD9D-F444B8ED7B95}"/>
              </a:ext>
            </a:extLst>
          </p:cNvPr>
          <p:cNvSpPr txBox="1"/>
          <p:nvPr/>
        </p:nvSpPr>
        <p:spPr>
          <a:xfrm>
            <a:off x="2437123" y="1807561"/>
            <a:ext cx="1540042" cy="348267"/>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Click on ‘This PC’</a:t>
            </a:r>
            <a:endParaRPr lang="en-CH" sz="1200" dirty="0">
              <a:effectLst/>
              <a:latin typeface="Times New Roman" panose="02020603050405020304" pitchFamily="18" charset="0"/>
              <a:ea typeface="Times New Roman" panose="02020603050405020304" pitchFamily="18" charset="0"/>
            </a:endParaRPr>
          </a:p>
        </p:txBody>
      </p:sp>
      <p:grpSp>
        <p:nvGrpSpPr>
          <p:cNvPr id="12" name="Group 11">
            <a:extLst>
              <a:ext uri="{FF2B5EF4-FFF2-40B4-BE49-F238E27FC236}">
                <a16:creationId xmlns:a16="http://schemas.microsoft.com/office/drawing/2014/main" id="{BF5A891A-725B-7F10-249F-14E5602428BD}"/>
              </a:ext>
            </a:extLst>
          </p:cNvPr>
          <p:cNvGrpSpPr/>
          <p:nvPr/>
        </p:nvGrpSpPr>
        <p:grpSpPr>
          <a:xfrm>
            <a:off x="-936350" y="7362088"/>
            <a:ext cx="12453938" cy="6068358"/>
            <a:chOff x="838200" y="1466849"/>
            <a:chExt cx="5257800" cy="4884649"/>
          </a:xfrm>
        </p:grpSpPr>
        <p:pic>
          <p:nvPicPr>
            <p:cNvPr id="13" name="Picture 12" descr="A screenshot of a computer&#10;&#10;Description automatically generated">
              <a:extLst>
                <a:ext uri="{FF2B5EF4-FFF2-40B4-BE49-F238E27FC236}">
                  <a16:creationId xmlns:a16="http://schemas.microsoft.com/office/drawing/2014/main" id="{1F7DC35D-E3F9-F755-0760-D3183D436E60}"/>
                </a:ext>
              </a:extLst>
            </p:cNvPr>
            <p:cNvPicPr>
              <a:picLocks noChangeAspect="1"/>
            </p:cNvPicPr>
            <p:nvPr/>
          </p:nvPicPr>
          <p:blipFill rotWithShape="1">
            <a:blip r:embed="rId3"/>
            <a:srcRect r="26285" b="15898"/>
            <a:stretch/>
          </p:blipFill>
          <p:spPr>
            <a:xfrm>
              <a:off x="838200" y="1466849"/>
              <a:ext cx="5257800" cy="4884649"/>
            </a:xfrm>
            <a:prstGeom prst="rect">
              <a:avLst/>
            </a:prstGeom>
          </p:spPr>
        </p:pic>
        <p:sp>
          <p:nvSpPr>
            <p:cNvPr id="14" name="Rectangle 13">
              <a:extLst>
                <a:ext uri="{FF2B5EF4-FFF2-40B4-BE49-F238E27FC236}">
                  <a16:creationId xmlns:a16="http://schemas.microsoft.com/office/drawing/2014/main" id="{BC3A0ADE-4636-5383-F786-569FECE449AB}"/>
                </a:ext>
              </a:extLst>
            </p:cNvPr>
            <p:cNvSpPr/>
            <p:nvPr/>
          </p:nvSpPr>
          <p:spPr>
            <a:xfrm>
              <a:off x="838200" y="5671703"/>
              <a:ext cx="1876425" cy="2147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Rectangle 14">
              <a:extLst>
                <a:ext uri="{FF2B5EF4-FFF2-40B4-BE49-F238E27FC236}">
                  <a16:creationId xmlns:a16="http://schemas.microsoft.com/office/drawing/2014/main" id="{8165092F-D40D-5916-4BBC-53205F154D16}"/>
                </a:ext>
              </a:extLst>
            </p:cNvPr>
            <p:cNvSpPr/>
            <p:nvPr/>
          </p:nvSpPr>
          <p:spPr>
            <a:xfrm>
              <a:off x="2805112" y="2778124"/>
              <a:ext cx="3262312" cy="165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16" name="Straight Arrow Connector 15">
            <a:extLst>
              <a:ext uri="{FF2B5EF4-FFF2-40B4-BE49-F238E27FC236}">
                <a16:creationId xmlns:a16="http://schemas.microsoft.com/office/drawing/2014/main" id="{7C226819-18B7-F5BE-B45A-14C9D9FBF3C5}"/>
              </a:ext>
            </a:extLst>
          </p:cNvPr>
          <p:cNvCxnSpPr>
            <a:cxnSpLocks/>
            <a:stCxn id="19" idx="2"/>
          </p:cNvCxnSpPr>
          <p:nvPr/>
        </p:nvCxnSpPr>
        <p:spPr>
          <a:xfrm flipH="1">
            <a:off x="6618273" y="2155828"/>
            <a:ext cx="285364" cy="127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9">
            <a:extLst>
              <a:ext uri="{FF2B5EF4-FFF2-40B4-BE49-F238E27FC236}">
                <a16:creationId xmlns:a16="http://schemas.microsoft.com/office/drawing/2014/main" id="{2969CB73-04A4-B289-AA12-83EDDB73E591}"/>
              </a:ext>
            </a:extLst>
          </p:cNvPr>
          <p:cNvSpPr txBox="1"/>
          <p:nvPr/>
        </p:nvSpPr>
        <p:spPr>
          <a:xfrm>
            <a:off x="6014835" y="1807561"/>
            <a:ext cx="1777604" cy="348267"/>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Select the ‘data’ folder</a:t>
            </a:r>
            <a:endParaRPr lang="en-CH" sz="1200" dirty="0">
              <a:effectLst/>
              <a:latin typeface="Times New Roman" panose="02020603050405020304" pitchFamily="18" charset="0"/>
              <a:ea typeface="Times New Roman" panose="02020603050405020304" pitchFamily="18" charset="0"/>
            </a:endParaRPr>
          </a:p>
        </p:txBody>
      </p:sp>
      <p:pic>
        <p:nvPicPr>
          <p:cNvPr id="21" name="Picture 20" descr="A screenshot of a computer&#10;&#10;Description automatically generated">
            <a:extLst>
              <a:ext uri="{FF2B5EF4-FFF2-40B4-BE49-F238E27FC236}">
                <a16:creationId xmlns:a16="http://schemas.microsoft.com/office/drawing/2014/main" id="{247D8CDB-6839-ECDE-CEDB-41D2730CE78A}"/>
              </a:ext>
            </a:extLst>
          </p:cNvPr>
          <p:cNvPicPr>
            <a:picLocks noChangeAspect="1"/>
          </p:cNvPicPr>
          <p:nvPr/>
        </p:nvPicPr>
        <p:blipFill rotWithShape="1">
          <a:blip r:embed="rId4"/>
          <a:srcRect l="26546" t="17878" r="25092" b="18747"/>
          <a:stretch/>
        </p:blipFill>
        <p:spPr>
          <a:xfrm>
            <a:off x="8153302" y="2828640"/>
            <a:ext cx="3445669" cy="3163118"/>
          </a:xfrm>
          <a:prstGeom prst="rect">
            <a:avLst/>
          </a:prstGeom>
          <a:ln w="19050">
            <a:solidFill>
              <a:schemeClr val="tx1"/>
            </a:solidFill>
          </a:ln>
        </p:spPr>
      </p:pic>
      <p:sp>
        <p:nvSpPr>
          <p:cNvPr id="23" name="Rectangle 22">
            <a:extLst>
              <a:ext uri="{FF2B5EF4-FFF2-40B4-BE49-F238E27FC236}">
                <a16:creationId xmlns:a16="http://schemas.microsoft.com/office/drawing/2014/main" id="{56FA6817-7A2B-C71A-C845-60829D80025D}"/>
              </a:ext>
            </a:extLst>
          </p:cNvPr>
          <p:cNvSpPr/>
          <p:nvPr/>
        </p:nvSpPr>
        <p:spPr>
          <a:xfrm>
            <a:off x="8153778" y="3222663"/>
            <a:ext cx="3445669" cy="1646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4" name="Picture 23" descr="A screenshot of a computer&#10;&#10;Description automatically generated">
            <a:extLst>
              <a:ext uri="{FF2B5EF4-FFF2-40B4-BE49-F238E27FC236}">
                <a16:creationId xmlns:a16="http://schemas.microsoft.com/office/drawing/2014/main" id="{E65033AC-118E-EB42-74B8-FE1D7FA44248}"/>
              </a:ext>
            </a:extLst>
          </p:cNvPr>
          <p:cNvPicPr>
            <a:picLocks noChangeAspect="1"/>
          </p:cNvPicPr>
          <p:nvPr/>
        </p:nvPicPr>
        <p:blipFill rotWithShape="1">
          <a:blip r:embed="rId5"/>
          <a:srcRect t="25758" r="46945" b="-1066"/>
          <a:stretch/>
        </p:blipFill>
        <p:spPr>
          <a:xfrm>
            <a:off x="669229" y="3615268"/>
            <a:ext cx="1531854" cy="481474"/>
          </a:xfrm>
          <a:prstGeom prst="rect">
            <a:avLst/>
          </a:prstGeom>
          <a:ln w="19050">
            <a:solidFill>
              <a:schemeClr val="tx1"/>
            </a:solidFill>
          </a:ln>
        </p:spPr>
      </p:pic>
      <p:cxnSp>
        <p:nvCxnSpPr>
          <p:cNvPr id="28" name="Straight Arrow Connector 27">
            <a:extLst>
              <a:ext uri="{FF2B5EF4-FFF2-40B4-BE49-F238E27FC236}">
                <a16:creationId xmlns:a16="http://schemas.microsoft.com/office/drawing/2014/main" id="{4E2C24D5-CCB7-808D-9EBE-F419BD65DDFE}"/>
              </a:ext>
            </a:extLst>
          </p:cNvPr>
          <p:cNvCxnSpPr>
            <a:cxnSpLocks/>
          </p:cNvCxnSpPr>
          <p:nvPr/>
        </p:nvCxnSpPr>
        <p:spPr>
          <a:xfrm flipH="1">
            <a:off x="9358735" y="2157921"/>
            <a:ext cx="565201" cy="10647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9">
            <a:extLst>
              <a:ext uri="{FF2B5EF4-FFF2-40B4-BE49-F238E27FC236}">
                <a16:creationId xmlns:a16="http://schemas.microsoft.com/office/drawing/2014/main" id="{9C35ED2A-C72E-3D2B-95FE-E84C40A1D009}"/>
              </a:ext>
            </a:extLst>
          </p:cNvPr>
          <p:cNvSpPr txBox="1"/>
          <p:nvPr/>
        </p:nvSpPr>
        <p:spPr>
          <a:xfrm>
            <a:off x="8051246" y="1713141"/>
            <a:ext cx="3823550" cy="74229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Your data are stored in the folder of your observing date.</a:t>
            </a:r>
            <a:br>
              <a:rPr lang="en-US" sz="1200" dirty="0">
                <a:solidFill>
                  <a:srgbClr val="FF0000"/>
                </a:solidFill>
                <a:effectLst/>
                <a:latin typeface="Times New Roman" panose="02020603050405020304" pitchFamily="18" charset="0"/>
                <a:ea typeface="Times New Roman" panose="02020603050405020304" pitchFamily="18" charset="0"/>
              </a:rPr>
            </a:br>
            <a:r>
              <a:rPr lang="en-US" sz="1200" dirty="0">
                <a:solidFill>
                  <a:srgbClr val="FF0000"/>
                </a:solidFill>
                <a:effectLst/>
                <a:latin typeface="Times New Roman" panose="02020603050405020304" pitchFamily="18" charset="0"/>
                <a:ea typeface="Times New Roman" panose="02020603050405020304" pitchFamily="18" charset="0"/>
              </a:rPr>
              <a:t>For example, the folder 20240304 will contain images taken on the 4</a:t>
            </a:r>
            <a:r>
              <a:rPr lang="en-US" sz="1200" baseline="30000" dirty="0">
                <a:solidFill>
                  <a:srgbClr val="FF0000"/>
                </a:solidFill>
                <a:effectLst/>
                <a:latin typeface="Times New Roman" panose="02020603050405020304" pitchFamily="18" charset="0"/>
                <a:ea typeface="Times New Roman" panose="02020603050405020304" pitchFamily="18" charset="0"/>
              </a:rPr>
              <a:t>th</a:t>
            </a:r>
            <a:r>
              <a:rPr lang="en-US" sz="1200" dirty="0">
                <a:solidFill>
                  <a:srgbClr val="FF0000"/>
                </a:solidFill>
                <a:effectLst/>
                <a:latin typeface="Times New Roman" panose="02020603050405020304" pitchFamily="18" charset="0"/>
                <a:ea typeface="Times New Roman" panose="02020603050405020304" pitchFamily="18" charset="0"/>
              </a:rPr>
              <a:t> of March 2024  </a:t>
            </a:r>
            <a:endParaRPr lang="en-CH" sz="1200" dirty="0">
              <a:effectLst/>
              <a:latin typeface="Times New Roman" panose="02020603050405020304" pitchFamily="18" charset="0"/>
              <a:ea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96C55DCC-C1F8-0A64-920B-E3968A1377A8}"/>
              </a:ext>
            </a:extLst>
          </p:cNvPr>
          <p:cNvCxnSpPr>
            <a:cxnSpLocks/>
            <a:stCxn id="30" idx="2"/>
            <a:endCxn id="33" idx="0"/>
          </p:cNvCxnSpPr>
          <p:nvPr/>
        </p:nvCxnSpPr>
        <p:spPr>
          <a:xfrm>
            <a:off x="1351066" y="2213361"/>
            <a:ext cx="597811" cy="14089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97D7414-075D-F4F0-4F0C-C83B96F6E41E}"/>
              </a:ext>
            </a:extLst>
          </p:cNvPr>
          <p:cNvSpPr/>
          <p:nvPr/>
        </p:nvSpPr>
        <p:spPr>
          <a:xfrm>
            <a:off x="1696670" y="3622335"/>
            <a:ext cx="504413" cy="4744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Text Box 9">
            <a:extLst>
              <a:ext uri="{FF2B5EF4-FFF2-40B4-BE49-F238E27FC236}">
                <a16:creationId xmlns:a16="http://schemas.microsoft.com/office/drawing/2014/main" id="{B402A671-9588-25FD-2F07-3F6D19311A52}"/>
              </a:ext>
            </a:extLst>
          </p:cNvPr>
          <p:cNvSpPr txBox="1"/>
          <p:nvPr/>
        </p:nvSpPr>
        <p:spPr>
          <a:xfrm>
            <a:off x="393404" y="1730459"/>
            <a:ext cx="1915323" cy="48290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Select the folder icon in the bottom bar of the screen</a:t>
            </a:r>
            <a:endParaRPr lang="en-CH" sz="1200" dirty="0">
              <a:effectLst/>
              <a:latin typeface="Times New Roman" panose="02020603050405020304" pitchFamily="18" charset="0"/>
              <a:ea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A3EC2971-B440-D2FE-7140-689F46FBE1AB}"/>
              </a:ext>
            </a:extLst>
          </p:cNvPr>
          <p:cNvCxnSpPr>
            <a:cxnSpLocks/>
          </p:cNvCxnSpPr>
          <p:nvPr/>
        </p:nvCxnSpPr>
        <p:spPr>
          <a:xfrm flipH="1">
            <a:off x="4275923" y="1955248"/>
            <a:ext cx="702911" cy="17334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9">
            <a:extLst>
              <a:ext uri="{FF2B5EF4-FFF2-40B4-BE49-F238E27FC236}">
                <a16:creationId xmlns:a16="http://schemas.microsoft.com/office/drawing/2014/main" id="{26E00E8F-04B2-4904-28AD-37076CC6CE7E}"/>
              </a:ext>
            </a:extLst>
          </p:cNvPr>
          <p:cNvSpPr txBox="1"/>
          <p:nvPr/>
        </p:nvSpPr>
        <p:spPr>
          <a:xfrm>
            <a:off x="4080417" y="1691061"/>
            <a:ext cx="1631900" cy="52230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Select </a:t>
            </a:r>
            <a:r>
              <a:rPr lang="en-US" sz="1200" dirty="0">
                <a:solidFill>
                  <a:srgbClr val="FF0000"/>
                </a:solidFill>
                <a:effectLst/>
                <a:latin typeface="Times New Roman" panose="02020603050405020304" pitchFamily="18" charset="0"/>
                <a:ea typeface="Times New Roman" panose="02020603050405020304" pitchFamily="18" charset="0"/>
              </a:rPr>
              <a:t>‘</a:t>
            </a:r>
            <a:r>
              <a:rPr lang="en-US" sz="1200" dirty="0" err="1">
                <a:solidFill>
                  <a:srgbClr val="FF0000"/>
                </a:solidFill>
                <a:effectLst/>
                <a:latin typeface="Times New Roman" panose="02020603050405020304" pitchFamily="18" charset="0"/>
                <a:ea typeface="Times New Roman" panose="02020603050405020304" pitchFamily="18" charset="0"/>
              </a:rPr>
              <a:t>Telesto_Data_Strage</a:t>
            </a:r>
            <a:r>
              <a:rPr lang="en-US" sz="1200" dirty="0">
                <a:solidFill>
                  <a:srgbClr val="FF0000"/>
                </a:solidFill>
                <a:effectLst/>
                <a:latin typeface="Times New Roman" panose="02020603050405020304" pitchFamily="18" charset="0"/>
                <a:ea typeface="Times New Roman" panose="02020603050405020304" pitchFamily="18" charset="0"/>
              </a:rPr>
              <a:t>’</a:t>
            </a:r>
            <a:endParaRPr lang="en-CH" sz="1200" dirty="0">
              <a:effectLst/>
              <a:latin typeface="Times New Roman" panose="02020603050405020304" pitchFamily="18" charset="0"/>
              <a:ea typeface="Times New Roman" panose="02020603050405020304" pitchFamily="18" charset="0"/>
            </a:endParaRPr>
          </a:p>
        </p:txBody>
      </p:sp>
      <p:sp>
        <p:nvSpPr>
          <p:cNvPr id="34" name="Rectangle 33">
            <a:extLst>
              <a:ext uri="{FF2B5EF4-FFF2-40B4-BE49-F238E27FC236}">
                <a16:creationId xmlns:a16="http://schemas.microsoft.com/office/drawing/2014/main" id="{A6F9E3EB-CB21-3C2B-DDA0-2A4C38C71BBF}"/>
              </a:ext>
            </a:extLst>
          </p:cNvPr>
          <p:cNvSpPr/>
          <p:nvPr/>
        </p:nvSpPr>
        <p:spPr>
          <a:xfrm>
            <a:off x="3281401" y="3688684"/>
            <a:ext cx="1242560" cy="2744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407099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67813-E2F3-911D-936B-4A41FCE5465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474A598-D684-5924-A485-0E2FEA3DCF8F}"/>
              </a:ext>
            </a:extLst>
          </p:cNvPr>
          <p:cNvSpPr txBox="1">
            <a:spLocks/>
          </p:cNvSpPr>
          <p:nvPr/>
        </p:nvSpPr>
        <p:spPr>
          <a:xfrm>
            <a:off x="838200" y="587375"/>
            <a:ext cx="10515600" cy="5683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H" sz="7200" b="1" dirty="0"/>
              <a:t>STARTUP</a:t>
            </a:r>
            <a:endParaRPr lang="en-CH" sz="7200" dirty="0"/>
          </a:p>
        </p:txBody>
      </p:sp>
    </p:spTree>
    <p:extLst>
      <p:ext uri="{BB962C8B-B14F-4D97-AF65-F5344CB8AC3E}">
        <p14:creationId xmlns:p14="http://schemas.microsoft.com/office/powerpoint/2010/main" val="82627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17AD-0731-E676-2AA2-FBBB39B44FC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2065AFF-CCDE-C735-53D4-9A91C8E8583E}"/>
              </a:ext>
            </a:extLst>
          </p:cNvPr>
          <p:cNvSpPr txBox="1">
            <a:spLocks/>
          </p:cNvSpPr>
          <p:nvPr/>
        </p:nvSpPr>
        <p:spPr>
          <a:xfrm>
            <a:off x="838200" y="1415256"/>
            <a:ext cx="10515600" cy="4027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H" sz="7200" b="1" dirty="0"/>
              <a:t>END OF THE NIGHT</a:t>
            </a:r>
            <a:endParaRPr lang="en-CH" sz="7200" dirty="0"/>
          </a:p>
        </p:txBody>
      </p:sp>
    </p:spTree>
    <p:extLst>
      <p:ext uri="{BB962C8B-B14F-4D97-AF65-F5344CB8AC3E}">
        <p14:creationId xmlns:p14="http://schemas.microsoft.com/office/powerpoint/2010/main" val="3138463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768D-CD7A-AC95-595B-B396CB9767DD}"/>
            </a:ext>
          </a:extLst>
        </p:cNvPr>
        <p:cNvGrpSpPr/>
        <p:nvPr/>
      </p:nvGrpSpPr>
      <p:grpSpPr>
        <a:xfrm>
          <a:off x="0" y="0"/>
          <a:ext cx="0" cy="0"/>
          <a:chOff x="0" y="0"/>
          <a:chExt cx="0" cy="0"/>
        </a:xfrm>
      </p:grpSpPr>
      <p:pic>
        <p:nvPicPr>
          <p:cNvPr id="38" name="Picture 37" descr="A screenshot of a computer&#10;&#10;Description automatically generated">
            <a:extLst>
              <a:ext uri="{FF2B5EF4-FFF2-40B4-BE49-F238E27FC236}">
                <a16:creationId xmlns:a16="http://schemas.microsoft.com/office/drawing/2014/main" id="{9DAFC45D-6AEA-B45B-E2BF-AF6752DC6976}"/>
              </a:ext>
            </a:extLst>
          </p:cNvPr>
          <p:cNvPicPr>
            <a:picLocks noChangeAspect="1"/>
          </p:cNvPicPr>
          <p:nvPr/>
        </p:nvPicPr>
        <p:blipFill rotWithShape="1">
          <a:blip r:embed="rId2"/>
          <a:srcRect r="44135" b="35137"/>
          <a:stretch/>
        </p:blipFill>
        <p:spPr>
          <a:xfrm>
            <a:off x="8951296" y="2465391"/>
            <a:ext cx="2840288" cy="3520148"/>
          </a:xfrm>
          <a:prstGeom prst="rect">
            <a:avLst/>
          </a:prstGeom>
        </p:spPr>
      </p:pic>
      <p:pic>
        <p:nvPicPr>
          <p:cNvPr id="35" name="Picture 34" descr="A screenshot of a computer&#10;&#10;Description automatically generated">
            <a:extLst>
              <a:ext uri="{FF2B5EF4-FFF2-40B4-BE49-F238E27FC236}">
                <a16:creationId xmlns:a16="http://schemas.microsoft.com/office/drawing/2014/main" id="{B514BBB2-559B-F0F7-58F6-0F1474E17509}"/>
              </a:ext>
            </a:extLst>
          </p:cNvPr>
          <p:cNvPicPr>
            <a:picLocks noChangeAspect="1"/>
          </p:cNvPicPr>
          <p:nvPr/>
        </p:nvPicPr>
        <p:blipFill rotWithShape="1">
          <a:blip r:embed="rId3"/>
          <a:srcRect l="-1" t="-2051" r="37530" b="34592"/>
          <a:stretch/>
        </p:blipFill>
        <p:spPr>
          <a:xfrm>
            <a:off x="5822418" y="2350550"/>
            <a:ext cx="3018951" cy="3634989"/>
          </a:xfrm>
          <a:prstGeom prst="rect">
            <a:avLst/>
          </a:prstGeom>
          <a:ln w="19050">
            <a:noFill/>
          </a:ln>
        </p:spPr>
      </p:pic>
      <p:pic>
        <p:nvPicPr>
          <p:cNvPr id="28" name="Picture 27" descr="A screenshot of a computer&#10;&#10;Description automatically generated">
            <a:extLst>
              <a:ext uri="{FF2B5EF4-FFF2-40B4-BE49-F238E27FC236}">
                <a16:creationId xmlns:a16="http://schemas.microsoft.com/office/drawing/2014/main" id="{FE5BB0B4-8405-C0E2-2BF5-061F87341D7E}"/>
              </a:ext>
            </a:extLst>
          </p:cNvPr>
          <p:cNvPicPr>
            <a:picLocks noChangeAspect="1"/>
          </p:cNvPicPr>
          <p:nvPr/>
        </p:nvPicPr>
        <p:blipFill rotWithShape="1">
          <a:blip r:embed="rId4"/>
          <a:srcRect b="33414"/>
          <a:stretch/>
        </p:blipFill>
        <p:spPr>
          <a:xfrm>
            <a:off x="414655" y="2413586"/>
            <a:ext cx="4888865" cy="3629697"/>
          </a:xfrm>
          <a:prstGeom prst="rect">
            <a:avLst/>
          </a:prstGeom>
          <a:ln w="19050">
            <a:solidFill>
              <a:schemeClr val="tx1"/>
            </a:solidFill>
          </a:ln>
        </p:spPr>
      </p:pic>
      <p:sp>
        <p:nvSpPr>
          <p:cNvPr id="7" name="Rectangle 6">
            <a:extLst>
              <a:ext uri="{FF2B5EF4-FFF2-40B4-BE49-F238E27FC236}">
                <a16:creationId xmlns:a16="http://schemas.microsoft.com/office/drawing/2014/main" id="{4725F81E-3502-BF14-45F2-A35FC04100A4}"/>
              </a:ext>
            </a:extLst>
          </p:cNvPr>
          <p:cNvSpPr/>
          <p:nvPr/>
        </p:nvSpPr>
        <p:spPr>
          <a:xfrm>
            <a:off x="3424400" y="3069842"/>
            <a:ext cx="647697" cy="2036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2D53130C-01A6-471F-5F95-8381565B468C}"/>
              </a:ext>
            </a:extLst>
          </p:cNvPr>
          <p:cNvSpPr/>
          <p:nvPr/>
        </p:nvSpPr>
        <p:spPr>
          <a:xfrm>
            <a:off x="450848" y="5188700"/>
            <a:ext cx="699767" cy="47659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0" name="Straight Arrow Connector 9">
            <a:extLst>
              <a:ext uri="{FF2B5EF4-FFF2-40B4-BE49-F238E27FC236}">
                <a16:creationId xmlns:a16="http://schemas.microsoft.com/office/drawing/2014/main" id="{315BF513-2E4B-843A-AF8D-4491A7CB58B8}"/>
              </a:ext>
            </a:extLst>
          </p:cNvPr>
          <p:cNvCxnSpPr>
            <a:cxnSpLocks/>
            <a:stCxn id="12" idx="2"/>
          </p:cNvCxnSpPr>
          <p:nvPr/>
        </p:nvCxnSpPr>
        <p:spPr>
          <a:xfrm flipH="1">
            <a:off x="1207288" y="2005334"/>
            <a:ext cx="288138" cy="31833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9">
            <a:extLst>
              <a:ext uri="{FF2B5EF4-FFF2-40B4-BE49-F238E27FC236}">
                <a16:creationId xmlns:a16="http://schemas.microsoft.com/office/drawing/2014/main" id="{6ECEC89D-67A4-0E61-2773-C3EACC2E902B}"/>
              </a:ext>
            </a:extLst>
          </p:cNvPr>
          <p:cNvSpPr txBox="1"/>
          <p:nvPr/>
        </p:nvSpPr>
        <p:spPr>
          <a:xfrm>
            <a:off x="688975" y="1684024"/>
            <a:ext cx="1612901"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Click on ‘Telescope’</a:t>
            </a:r>
            <a:endParaRPr lang="en-CH" sz="1200" dirty="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6D14CAFE-9DFC-D334-B191-94896739A42A}"/>
              </a:ext>
            </a:extLst>
          </p:cNvPr>
          <p:cNvCxnSpPr>
            <a:cxnSpLocks/>
          </p:cNvCxnSpPr>
          <p:nvPr/>
        </p:nvCxnSpPr>
        <p:spPr>
          <a:xfrm flipH="1">
            <a:off x="3847147" y="1950072"/>
            <a:ext cx="141442" cy="10306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357739F-514C-CE5C-A039-DFFAC39AB2FF}"/>
              </a:ext>
            </a:extLst>
          </p:cNvPr>
          <p:cNvCxnSpPr>
            <a:cxnSpLocks/>
          </p:cNvCxnSpPr>
          <p:nvPr/>
        </p:nvCxnSpPr>
        <p:spPr>
          <a:xfrm flipH="1">
            <a:off x="4653597" y="1923914"/>
            <a:ext cx="543243" cy="16731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D58AB8A-10A4-01F5-E518-7A5ACF83A519}"/>
              </a:ext>
            </a:extLst>
          </p:cNvPr>
          <p:cNvSpPr/>
          <p:nvPr/>
        </p:nvSpPr>
        <p:spPr>
          <a:xfrm>
            <a:off x="6812779" y="3304107"/>
            <a:ext cx="1038228" cy="2036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a:extLst>
              <a:ext uri="{FF2B5EF4-FFF2-40B4-BE49-F238E27FC236}">
                <a16:creationId xmlns:a16="http://schemas.microsoft.com/office/drawing/2014/main" id="{2C43B219-B3BE-CF37-B4E8-97A4BC1E4EE7}"/>
              </a:ext>
            </a:extLst>
          </p:cNvPr>
          <p:cNvCxnSpPr>
            <a:cxnSpLocks/>
          </p:cNvCxnSpPr>
          <p:nvPr/>
        </p:nvCxnSpPr>
        <p:spPr>
          <a:xfrm flipH="1">
            <a:off x="7142019" y="2005334"/>
            <a:ext cx="420843" cy="12681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9">
            <a:extLst>
              <a:ext uri="{FF2B5EF4-FFF2-40B4-BE49-F238E27FC236}">
                <a16:creationId xmlns:a16="http://schemas.microsoft.com/office/drawing/2014/main" id="{2E1C6D40-5426-0ACA-2FC9-9A6DF9C9CFD7}"/>
              </a:ext>
            </a:extLst>
          </p:cNvPr>
          <p:cNvSpPr txBox="1"/>
          <p:nvPr/>
        </p:nvSpPr>
        <p:spPr>
          <a:xfrm>
            <a:off x="2573337" y="1684024"/>
            <a:ext cx="1922072"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‘Shut Down’</a:t>
            </a:r>
            <a:endParaRPr lang="en-CH" sz="1200" dirty="0">
              <a:effectLst/>
              <a:latin typeface="Times New Roman" panose="02020603050405020304" pitchFamily="18" charset="0"/>
              <a:ea typeface="Times New Roman" panose="02020603050405020304" pitchFamily="18" charset="0"/>
            </a:endParaRPr>
          </a:p>
        </p:txBody>
      </p:sp>
      <p:sp>
        <p:nvSpPr>
          <p:cNvPr id="5" name="Text Box 9">
            <a:extLst>
              <a:ext uri="{FF2B5EF4-FFF2-40B4-BE49-F238E27FC236}">
                <a16:creationId xmlns:a16="http://schemas.microsoft.com/office/drawing/2014/main" id="{6AAA7F76-192D-C582-379F-4AB3F9DF89F9}"/>
              </a:ext>
            </a:extLst>
          </p:cNvPr>
          <p:cNvSpPr txBox="1"/>
          <p:nvPr/>
        </p:nvSpPr>
        <p:spPr>
          <a:xfrm>
            <a:off x="4673597" y="1684024"/>
            <a:ext cx="1922072"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Choose ‘Park’</a:t>
            </a:r>
            <a:endParaRPr lang="en-CH" sz="1200" dirty="0">
              <a:effectLst/>
              <a:latin typeface="Times New Roman" panose="02020603050405020304" pitchFamily="18" charset="0"/>
              <a:ea typeface="Times New Roman" panose="02020603050405020304" pitchFamily="18" charset="0"/>
            </a:endParaRPr>
          </a:p>
        </p:txBody>
      </p:sp>
      <p:sp>
        <p:nvSpPr>
          <p:cNvPr id="13" name="Title 1">
            <a:extLst>
              <a:ext uri="{FF2B5EF4-FFF2-40B4-BE49-F238E27FC236}">
                <a16:creationId xmlns:a16="http://schemas.microsoft.com/office/drawing/2014/main" id="{DB28AC0C-67D3-A065-10AA-407FFEE95C04}"/>
              </a:ext>
            </a:extLst>
          </p:cNvPr>
          <p:cNvSpPr>
            <a:spLocks noGrp="1"/>
          </p:cNvSpPr>
          <p:nvPr>
            <p:ph type="title"/>
          </p:nvPr>
        </p:nvSpPr>
        <p:spPr>
          <a:xfrm>
            <a:off x="838200" y="-55562"/>
            <a:ext cx="10515600" cy="1325563"/>
          </a:xfrm>
        </p:spPr>
        <p:txBody>
          <a:bodyPr/>
          <a:lstStyle/>
          <a:p>
            <a:r>
              <a:rPr lang="en-CH" dirty="0">
                <a:solidFill>
                  <a:srgbClr val="FF0000"/>
                </a:solidFill>
              </a:rPr>
              <a:t>IN THE CONTROL ROOM</a:t>
            </a:r>
            <a:endParaRPr lang="en-CH" dirty="0"/>
          </a:p>
        </p:txBody>
      </p:sp>
      <p:sp>
        <p:nvSpPr>
          <p:cNvPr id="18" name="Content Placeholder 2">
            <a:extLst>
              <a:ext uri="{FF2B5EF4-FFF2-40B4-BE49-F238E27FC236}">
                <a16:creationId xmlns:a16="http://schemas.microsoft.com/office/drawing/2014/main" id="{3B2A4D52-3087-98D5-BCC5-CF969A72FF9F}"/>
              </a:ext>
            </a:extLst>
          </p:cNvPr>
          <p:cNvSpPr txBox="1">
            <a:spLocks/>
          </p:cNvSpPr>
          <p:nvPr/>
        </p:nvSpPr>
        <p:spPr>
          <a:xfrm>
            <a:off x="838200" y="1033130"/>
            <a:ext cx="10515600" cy="4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1. Park the telescope</a:t>
            </a:r>
            <a:endParaRPr lang="en-CH" sz="2000" dirty="0"/>
          </a:p>
        </p:txBody>
      </p:sp>
      <p:sp>
        <p:nvSpPr>
          <p:cNvPr id="31" name="Rectangle 30">
            <a:extLst>
              <a:ext uri="{FF2B5EF4-FFF2-40B4-BE49-F238E27FC236}">
                <a16:creationId xmlns:a16="http://schemas.microsoft.com/office/drawing/2014/main" id="{8A7C418C-25C9-95D2-AE0F-6958A143A060}"/>
              </a:ext>
            </a:extLst>
          </p:cNvPr>
          <p:cNvSpPr/>
          <p:nvPr/>
        </p:nvSpPr>
        <p:spPr>
          <a:xfrm>
            <a:off x="3461190" y="3597017"/>
            <a:ext cx="1613730" cy="2036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Text Box 9">
            <a:extLst>
              <a:ext uri="{FF2B5EF4-FFF2-40B4-BE49-F238E27FC236}">
                <a16:creationId xmlns:a16="http://schemas.microsoft.com/office/drawing/2014/main" id="{50027A9F-EADF-B06C-E8A9-BBEA5072D157}"/>
              </a:ext>
            </a:extLst>
          </p:cNvPr>
          <p:cNvSpPr txBox="1"/>
          <p:nvPr/>
        </p:nvSpPr>
        <p:spPr>
          <a:xfrm>
            <a:off x="6892937" y="1660117"/>
            <a:ext cx="1878353" cy="345217"/>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The telescope is parking</a:t>
            </a:r>
            <a:endParaRPr lang="en-CH" sz="1200" dirty="0">
              <a:effectLst/>
              <a:latin typeface="Times New Roman" panose="02020603050405020304" pitchFamily="18" charset="0"/>
              <a:ea typeface="Times New Roman" panose="02020603050405020304" pitchFamily="18" charset="0"/>
            </a:endParaRPr>
          </a:p>
        </p:txBody>
      </p:sp>
      <p:cxnSp>
        <p:nvCxnSpPr>
          <p:cNvPr id="43" name="Straight Arrow Connector 42">
            <a:extLst>
              <a:ext uri="{FF2B5EF4-FFF2-40B4-BE49-F238E27FC236}">
                <a16:creationId xmlns:a16="http://schemas.microsoft.com/office/drawing/2014/main" id="{AFA0E54B-9B04-D801-F20F-A2D6984E70A6}"/>
              </a:ext>
            </a:extLst>
          </p:cNvPr>
          <p:cNvCxnSpPr>
            <a:cxnSpLocks/>
          </p:cNvCxnSpPr>
          <p:nvPr/>
        </p:nvCxnSpPr>
        <p:spPr>
          <a:xfrm flipH="1">
            <a:off x="10245687" y="1801695"/>
            <a:ext cx="271230" cy="13699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9">
            <a:extLst>
              <a:ext uri="{FF2B5EF4-FFF2-40B4-BE49-F238E27FC236}">
                <a16:creationId xmlns:a16="http://schemas.microsoft.com/office/drawing/2014/main" id="{29521149-D8AF-D02B-1560-DF8A18397384}"/>
              </a:ext>
            </a:extLst>
          </p:cNvPr>
          <p:cNvSpPr txBox="1"/>
          <p:nvPr/>
        </p:nvSpPr>
        <p:spPr>
          <a:xfrm>
            <a:off x="9577741" y="1638518"/>
            <a:ext cx="1878353" cy="36681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5. The telescope is parked</a:t>
            </a:r>
            <a:endParaRPr lang="en-CH" sz="1200" dirty="0">
              <a:effectLst/>
              <a:latin typeface="Times New Roman" panose="02020603050405020304" pitchFamily="18" charset="0"/>
              <a:ea typeface="Times New Roman" panose="02020603050405020304" pitchFamily="18" charset="0"/>
            </a:endParaRPr>
          </a:p>
        </p:txBody>
      </p:sp>
      <p:sp>
        <p:nvSpPr>
          <p:cNvPr id="44" name="Rectangle 43">
            <a:extLst>
              <a:ext uri="{FF2B5EF4-FFF2-40B4-BE49-F238E27FC236}">
                <a16:creationId xmlns:a16="http://schemas.microsoft.com/office/drawing/2014/main" id="{2E6886AF-013F-FA30-55F5-BAFFAF8E21B1}"/>
              </a:ext>
            </a:extLst>
          </p:cNvPr>
          <p:cNvSpPr/>
          <p:nvPr/>
        </p:nvSpPr>
        <p:spPr>
          <a:xfrm>
            <a:off x="9874657" y="3259541"/>
            <a:ext cx="1038228" cy="2036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803324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70FE8-C066-FADB-A108-5B410195F927}"/>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45FB904-D8DB-0702-6769-6C0B06FA5077}"/>
              </a:ext>
            </a:extLst>
          </p:cNvPr>
          <p:cNvPicPr>
            <a:picLocks noChangeAspect="1"/>
          </p:cNvPicPr>
          <p:nvPr/>
        </p:nvPicPr>
        <p:blipFill rotWithShape="1">
          <a:blip r:embed="rId2"/>
          <a:srcRect r="21129" b="36920"/>
          <a:stretch/>
        </p:blipFill>
        <p:spPr>
          <a:xfrm>
            <a:off x="6995162" y="2373659"/>
            <a:ext cx="4388738" cy="3629698"/>
          </a:xfrm>
          <a:prstGeom prst="rect">
            <a:avLst/>
          </a:prstGeom>
        </p:spPr>
      </p:pic>
      <p:sp>
        <p:nvSpPr>
          <p:cNvPr id="4" name="Content Placeholder 2">
            <a:extLst>
              <a:ext uri="{FF2B5EF4-FFF2-40B4-BE49-F238E27FC236}">
                <a16:creationId xmlns:a16="http://schemas.microsoft.com/office/drawing/2014/main" id="{CBC6EEA6-C9CF-4F6C-CD14-1B1C2322772C}"/>
              </a:ext>
            </a:extLst>
          </p:cNvPr>
          <p:cNvSpPr>
            <a:spLocks noGrp="1"/>
          </p:cNvSpPr>
          <p:nvPr>
            <p:ph idx="1"/>
          </p:nvPr>
        </p:nvSpPr>
        <p:spPr>
          <a:xfrm>
            <a:off x="838200" y="746128"/>
            <a:ext cx="10515600" cy="474656"/>
          </a:xfrm>
        </p:spPr>
        <p:txBody>
          <a:bodyPr>
            <a:normAutofit/>
          </a:bodyPr>
          <a:lstStyle/>
          <a:p>
            <a:pPr marL="0" inden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Disconnect the telescope</a:t>
            </a:r>
            <a:endParaRPr lang="en-CH" sz="2000" dirty="0"/>
          </a:p>
        </p:txBody>
      </p:sp>
      <p:sp>
        <p:nvSpPr>
          <p:cNvPr id="25" name="Rectangle 24">
            <a:extLst>
              <a:ext uri="{FF2B5EF4-FFF2-40B4-BE49-F238E27FC236}">
                <a16:creationId xmlns:a16="http://schemas.microsoft.com/office/drawing/2014/main" id="{8610CF52-A5F0-B099-1894-8B25B9049085}"/>
              </a:ext>
            </a:extLst>
          </p:cNvPr>
          <p:cNvSpPr/>
          <p:nvPr/>
        </p:nvSpPr>
        <p:spPr>
          <a:xfrm>
            <a:off x="7986694" y="3220366"/>
            <a:ext cx="1214456" cy="20863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a:extLst>
              <a:ext uri="{FF2B5EF4-FFF2-40B4-BE49-F238E27FC236}">
                <a16:creationId xmlns:a16="http://schemas.microsoft.com/office/drawing/2014/main" id="{F46EB62E-CBCA-3176-F69B-34F12CCFABC1}"/>
              </a:ext>
            </a:extLst>
          </p:cNvPr>
          <p:cNvCxnSpPr>
            <a:cxnSpLocks/>
          </p:cNvCxnSpPr>
          <p:nvPr/>
        </p:nvCxnSpPr>
        <p:spPr>
          <a:xfrm>
            <a:off x="7928877" y="1921350"/>
            <a:ext cx="392779" cy="12503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screenshot of a computer&#10;&#10;Description automatically generated">
            <a:extLst>
              <a:ext uri="{FF2B5EF4-FFF2-40B4-BE49-F238E27FC236}">
                <a16:creationId xmlns:a16="http://schemas.microsoft.com/office/drawing/2014/main" id="{7DD5CB10-B62B-EA71-E99A-1DBCEE9AEDB6}"/>
              </a:ext>
            </a:extLst>
          </p:cNvPr>
          <p:cNvPicPr>
            <a:picLocks noChangeAspect="1"/>
          </p:cNvPicPr>
          <p:nvPr/>
        </p:nvPicPr>
        <p:blipFill rotWithShape="1">
          <a:blip r:embed="rId3"/>
          <a:srcRect b="33414"/>
          <a:stretch/>
        </p:blipFill>
        <p:spPr>
          <a:xfrm>
            <a:off x="743273" y="2370722"/>
            <a:ext cx="4888865" cy="3629697"/>
          </a:xfrm>
          <a:prstGeom prst="rect">
            <a:avLst/>
          </a:prstGeom>
          <a:ln w="19050">
            <a:solidFill>
              <a:schemeClr val="tx1"/>
            </a:solidFill>
          </a:ln>
        </p:spPr>
      </p:pic>
      <p:sp>
        <p:nvSpPr>
          <p:cNvPr id="13" name="Rectangle 12">
            <a:extLst>
              <a:ext uri="{FF2B5EF4-FFF2-40B4-BE49-F238E27FC236}">
                <a16:creationId xmlns:a16="http://schemas.microsoft.com/office/drawing/2014/main" id="{A302464C-3714-B3F8-455E-7EEDDDD50925}"/>
              </a:ext>
            </a:extLst>
          </p:cNvPr>
          <p:cNvSpPr/>
          <p:nvPr/>
        </p:nvSpPr>
        <p:spPr>
          <a:xfrm>
            <a:off x="3753018" y="3026978"/>
            <a:ext cx="647697" cy="2036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Rectangle 14">
            <a:extLst>
              <a:ext uri="{FF2B5EF4-FFF2-40B4-BE49-F238E27FC236}">
                <a16:creationId xmlns:a16="http://schemas.microsoft.com/office/drawing/2014/main" id="{908698D0-87F3-80DF-8540-ED258B5DE53F}"/>
              </a:ext>
            </a:extLst>
          </p:cNvPr>
          <p:cNvSpPr/>
          <p:nvPr/>
        </p:nvSpPr>
        <p:spPr>
          <a:xfrm>
            <a:off x="779466" y="5145836"/>
            <a:ext cx="699767" cy="47659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7" name="Straight Arrow Connector 16">
            <a:extLst>
              <a:ext uri="{FF2B5EF4-FFF2-40B4-BE49-F238E27FC236}">
                <a16:creationId xmlns:a16="http://schemas.microsoft.com/office/drawing/2014/main" id="{EAE5571C-CE5D-3E75-1053-4DB6B95376E4}"/>
              </a:ext>
            </a:extLst>
          </p:cNvPr>
          <p:cNvCxnSpPr>
            <a:cxnSpLocks/>
            <a:stCxn id="18" idx="2"/>
          </p:cNvCxnSpPr>
          <p:nvPr/>
        </p:nvCxnSpPr>
        <p:spPr>
          <a:xfrm flipH="1">
            <a:off x="1352391" y="2115814"/>
            <a:ext cx="544874" cy="30152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9">
            <a:extLst>
              <a:ext uri="{FF2B5EF4-FFF2-40B4-BE49-F238E27FC236}">
                <a16:creationId xmlns:a16="http://schemas.microsoft.com/office/drawing/2014/main" id="{42E6C69B-0D9C-43E8-5DD4-53C3D7D209BB}"/>
              </a:ext>
            </a:extLst>
          </p:cNvPr>
          <p:cNvSpPr txBox="1"/>
          <p:nvPr/>
        </p:nvSpPr>
        <p:spPr>
          <a:xfrm>
            <a:off x="1017593" y="1641159"/>
            <a:ext cx="1759343" cy="474655"/>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You should already be in the ‘Telescope’ tab</a:t>
            </a:r>
            <a:endParaRPr lang="en-CH" sz="1200" dirty="0">
              <a:effectLst/>
              <a:latin typeface="Times New Roman" panose="02020603050405020304" pitchFamily="18" charset="0"/>
              <a:ea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DC90B6B0-7BC2-874A-DEE3-FEEA71529C58}"/>
              </a:ext>
            </a:extLst>
          </p:cNvPr>
          <p:cNvCxnSpPr>
            <a:cxnSpLocks/>
          </p:cNvCxnSpPr>
          <p:nvPr/>
        </p:nvCxnSpPr>
        <p:spPr>
          <a:xfrm flipH="1">
            <a:off x="4175765" y="1907208"/>
            <a:ext cx="141442" cy="10306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B4053C7-41F9-53BE-1573-9D709BBDFAC3}"/>
              </a:ext>
            </a:extLst>
          </p:cNvPr>
          <p:cNvCxnSpPr>
            <a:cxnSpLocks/>
          </p:cNvCxnSpPr>
          <p:nvPr/>
        </p:nvCxnSpPr>
        <p:spPr>
          <a:xfrm flipH="1">
            <a:off x="4835527" y="1881050"/>
            <a:ext cx="689931" cy="195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9">
            <a:extLst>
              <a:ext uri="{FF2B5EF4-FFF2-40B4-BE49-F238E27FC236}">
                <a16:creationId xmlns:a16="http://schemas.microsoft.com/office/drawing/2014/main" id="{30B44544-2FED-C2B8-F05D-90FA928E7809}"/>
              </a:ext>
            </a:extLst>
          </p:cNvPr>
          <p:cNvSpPr txBox="1"/>
          <p:nvPr/>
        </p:nvSpPr>
        <p:spPr>
          <a:xfrm>
            <a:off x="2901955" y="1641160"/>
            <a:ext cx="1922072" cy="32131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‘Shut Down’</a:t>
            </a:r>
            <a:endParaRPr lang="en-CH" sz="1200" dirty="0">
              <a:effectLst/>
              <a:latin typeface="Times New Roman" panose="02020603050405020304" pitchFamily="18" charset="0"/>
              <a:ea typeface="Times New Roman" panose="02020603050405020304" pitchFamily="18" charset="0"/>
            </a:endParaRPr>
          </a:p>
        </p:txBody>
      </p:sp>
      <p:sp>
        <p:nvSpPr>
          <p:cNvPr id="23" name="Text Box 9">
            <a:extLst>
              <a:ext uri="{FF2B5EF4-FFF2-40B4-BE49-F238E27FC236}">
                <a16:creationId xmlns:a16="http://schemas.microsoft.com/office/drawing/2014/main" id="{B1BA4D29-7A75-6ABD-36A4-E7FC733A0BCC}"/>
              </a:ext>
            </a:extLst>
          </p:cNvPr>
          <p:cNvSpPr txBox="1"/>
          <p:nvPr/>
        </p:nvSpPr>
        <p:spPr>
          <a:xfrm>
            <a:off x="5002215" y="1641160"/>
            <a:ext cx="1593492" cy="446070"/>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Choose ‘Disconnect Telescope’</a:t>
            </a:r>
            <a:endParaRPr lang="en-CH" sz="1200" dirty="0">
              <a:effectLst/>
              <a:latin typeface="Times New Roman" panose="02020603050405020304" pitchFamily="18" charset="0"/>
              <a:ea typeface="Times New Roman" panose="02020603050405020304" pitchFamily="18" charset="0"/>
            </a:endParaRPr>
          </a:p>
        </p:txBody>
      </p:sp>
      <p:sp>
        <p:nvSpPr>
          <p:cNvPr id="24" name="Rectangle 23">
            <a:extLst>
              <a:ext uri="{FF2B5EF4-FFF2-40B4-BE49-F238E27FC236}">
                <a16:creationId xmlns:a16="http://schemas.microsoft.com/office/drawing/2014/main" id="{8D5FC862-0B6D-2C44-A3C6-885E5ED71A77}"/>
              </a:ext>
            </a:extLst>
          </p:cNvPr>
          <p:cNvSpPr/>
          <p:nvPr/>
        </p:nvSpPr>
        <p:spPr>
          <a:xfrm>
            <a:off x="3785609" y="3942005"/>
            <a:ext cx="1613730" cy="2036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3" name="Picture 32" descr="A screenshot of a computer&#10;&#10;Description automatically generated">
            <a:extLst>
              <a:ext uri="{FF2B5EF4-FFF2-40B4-BE49-F238E27FC236}">
                <a16:creationId xmlns:a16="http://schemas.microsoft.com/office/drawing/2014/main" id="{BA146DEA-B164-3BC6-358F-4D0785DCB590}"/>
              </a:ext>
            </a:extLst>
          </p:cNvPr>
          <p:cNvPicPr>
            <a:picLocks noChangeAspect="1"/>
          </p:cNvPicPr>
          <p:nvPr/>
        </p:nvPicPr>
        <p:blipFill rotWithShape="1">
          <a:blip r:embed="rId4"/>
          <a:srcRect l="19374" t="15023" r="47392" b="82488"/>
          <a:stretch/>
        </p:blipFill>
        <p:spPr>
          <a:xfrm>
            <a:off x="1794327" y="3240999"/>
            <a:ext cx="1815547" cy="145138"/>
          </a:xfrm>
          <a:prstGeom prst="rect">
            <a:avLst/>
          </a:prstGeom>
        </p:spPr>
      </p:pic>
      <p:sp>
        <p:nvSpPr>
          <p:cNvPr id="26" name="Text Box 9">
            <a:extLst>
              <a:ext uri="{FF2B5EF4-FFF2-40B4-BE49-F238E27FC236}">
                <a16:creationId xmlns:a16="http://schemas.microsoft.com/office/drawing/2014/main" id="{2D0DA877-7B67-B64B-2EDA-B0A9BF7AD2AE}"/>
              </a:ext>
            </a:extLst>
          </p:cNvPr>
          <p:cNvSpPr txBox="1"/>
          <p:nvPr/>
        </p:nvSpPr>
        <p:spPr>
          <a:xfrm>
            <a:off x="7354917" y="1672071"/>
            <a:ext cx="966739" cy="34521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All good!</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6485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63016-887A-4A1C-2C07-CCEC9E9C6277}"/>
            </a:ext>
          </a:extLst>
        </p:cNvPr>
        <p:cNvGrpSpPr/>
        <p:nvPr/>
      </p:nvGrpSpPr>
      <p:grpSpPr>
        <a:xfrm>
          <a:off x="0" y="0"/>
          <a:ext cx="0" cy="0"/>
          <a:chOff x="0" y="0"/>
          <a:chExt cx="0" cy="0"/>
        </a:xfrm>
      </p:grpSpPr>
      <p:pic>
        <p:nvPicPr>
          <p:cNvPr id="30" name="Picture 29" descr="A screenshot of a computer&#10;&#10;Description automatically generated">
            <a:extLst>
              <a:ext uri="{FF2B5EF4-FFF2-40B4-BE49-F238E27FC236}">
                <a16:creationId xmlns:a16="http://schemas.microsoft.com/office/drawing/2014/main" id="{72265D03-02FE-E09E-AF17-AFFFC22656DD}"/>
              </a:ext>
            </a:extLst>
          </p:cNvPr>
          <p:cNvPicPr>
            <a:picLocks noChangeAspect="1"/>
          </p:cNvPicPr>
          <p:nvPr/>
        </p:nvPicPr>
        <p:blipFill rotWithShape="1">
          <a:blip r:embed="rId2"/>
          <a:srcRect t="11413" r="51273" b="63144"/>
          <a:stretch/>
        </p:blipFill>
        <p:spPr>
          <a:xfrm>
            <a:off x="8687981" y="3225943"/>
            <a:ext cx="2942667" cy="1372906"/>
          </a:xfrm>
          <a:prstGeom prst="rect">
            <a:avLst/>
          </a:prstGeom>
        </p:spPr>
      </p:pic>
      <p:sp>
        <p:nvSpPr>
          <p:cNvPr id="18" name="Content Placeholder 2">
            <a:extLst>
              <a:ext uri="{FF2B5EF4-FFF2-40B4-BE49-F238E27FC236}">
                <a16:creationId xmlns:a16="http://schemas.microsoft.com/office/drawing/2014/main" id="{EF72570C-AD93-15D8-6CBF-A1C7174946B5}"/>
              </a:ext>
            </a:extLst>
          </p:cNvPr>
          <p:cNvSpPr txBox="1">
            <a:spLocks/>
          </p:cNvSpPr>
          <p:nvPr/>
        </p:nvSpPr>
        <p:spPr>
          <a:xfrm>
            <a:off x="838200" y="662825"/>
            <a:ext cx="10515600" cy="4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3. Close the dome</a:t>
            </a:r>
            <a:endParaRPr lang="en-CH" sz="2000" dirty="0"/>
          </a:p>
        </p:txBody>
      </p:sp>
      <p:pic>
        <p:nvPicPr>
          <p:cNvPr id="8" name="Picture 7" descr="A screenshot of a computer&#10;&#10;Description automatically generated">
            <a:extLst>
              <a:ext uri="{FF2B5EF4-FFF2-40B4-BE49-F238E27FC236}">
                <a16:creationId xmlns:a16="http://schemas.microsoft.com/office/drawing/2014/main" id="{C4158190-E116-CA2F-6592-2D9BEE447B1F}"/>
              </a:ext>
            </a:extLst>
          </p:cNvPr>
          <p:cNvPicPr>
            <a:picLocks noChangeAspect="1"/>
          </p:cNvPicPr>
          <p:nvPr/>
        </p:nvPicPr>
        <p:blipFill rotWithShape="1">
          <a:blip r:embed="rId3"/>
          <a:srcRect r="17392" b="42455"/>
          <a:stretch/>
        </p:blipFill>
        <p:spPr>
          <a:xfrm>
            <a:off x="496799" y="2448234"/>
            <a:ext cx="4730155" cy="3258919"/>
          </a:xfrm>
          <a:prstGeom prst="rect">
            <a:avLst/>
          </a:prstGeom>
        </p:spPr>
      </p:pic>
      <p:sp>
        <p:nvSpPr>
          <p:cNvPr id="20" name="Rectangle 19">
            <a:extLst>
              <a:ext uri="{FF2B5EF4-FFF2-40B4-BE49-F238E27FC236}">
                <a16:creationId xmlns:a16="http://schemas.microsoft.com/office/drawing/2014/main" id="{D0FD9C4E-0B23-50E6-1B0B-98E48BE9F48B}"/>
              </a:ext>
            </a:extLst>
          </p:cNvPr>
          <p:cNvSpPr/>
          <p:nvPr/>
        </p:nvSpPr>
        <p:spPr>
          <a:xfrm>
            <a:off x="571932" y="3454040"/>
            <a:ext cx="712010" cy="46903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 name="Straight Arrow Connector 20">
            <a:extLst>
              <a:ext uri="{FF2B5EF4-FFF2-40B4-BE49-F238E27FC236}">
                <a16:creationId xmlns:a16="http://schemas.microsoft.com/office/drawing/2014/main" id="{5CA909EC-57F1-663F-5CB4-D69E641FF18F}"/>
              </a:ext>
            </a:extLst>
          </p:cNvPr>
          <p:cNvCxnSpPr>
            <a:cxnSpLocks/>
          </p:cNvCxnSpPr>
          <p:nvPr/>
        </p:nvCxnSpPr>
        <p:spPr>
          <a:xfrm flipH="1">
            <a:off x="1163757" y="1815767"/>
            <a:ext cx="841432" cy="1572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B77C7A5-D9A2-FD33-E93A-9E00C2B4C1B0}"/>
              </a:ext>
            </a:extLst>
          </p:cNvPr>
          <p:cNvCxnSpPr>
            <a:cxnSpLocks/>
          </p:cNvCxnSpPr>
          <p:nvPr/>
        </p:nvCxnSpPr>
        <p:spPr>
          <a:xfrm flipH="1">
            <a:off x="3740894" y="1815767"/>
            <a:ext cx="827048" cy="24174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9CF7625-F84C-3A12-FBFC-578974F7256E}"/>
              </a:ext>
            </a:extLst>
          </p:cNvPr>
          <p:cNvSpPr/>
          <p:nvPr/>
        </p:nvSpPr>
        <p:spPr>
          <a:xfrm>
            <a:off x="3436170" y="4233186"/>
            <a:ext cx="1739845" cy="1694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Rectangle 35">
            <a:extLst>
              <a:ext uri="{FF2B5EF4-FFF2-40B4-BE49-F238E27FC236}">
                <a16:creationId xmlns:a16="http://schemas.microsoft.com/office/drawing/2014/main" id="{789081DD-6A41-BC23-52C2-4EB1B17A52F8}"/>
              </a:ext>
            </a:extLst>
          </p:cNvPr>
          <p:cNvSpPr/>
          <p:nvPr/>
        </p:nvSpPr>
        <p:spPr>
          <a:xfrm>
            <a:off x="9812688" y="3931416"/>
            <a:ext cx="1765400" cy="2003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7" name="Straight Arrow Connector 36">
            <a:extLst>
              <a:ext uri="{FF2B5EF4-FFF2-40B4-BE49-F238E27FC236}">
                <a16:creationId xmlns:a16="http://schemas.microsoft.com/office/drawing/2014/main" id="{F36915EB-0BF1-268E-DDBB-0D96ED3A39B6}"/>
              </a:ext>
            </a:extLst>
          </p:cNvPr>
          <p:cNvCxnSpPr>
            <a:cxnSpLocks/>
          </p:cNvCxnSpPr>
          <p:nvPr/>
        </p:nvCxnSpPr>
        <p:spPr>
          <a:xfrm>
            <a:off x="10154092" y="1720099"/>
            <a:ext cx="353567" cy="220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9">
            <a:extLst>
              <a:ext uri="{FF2B5EF4-FFF2-40B4-BE49-F238E27FC236}">
                <a16:creationId xmlns:a16="http://schemas.microsoft.com/office/drawing/2014/main" id="{6E33927E-2861-159A-4612-5218A245AEF6}"/>
              </a:ext>
            </a:extLst>
          </p:cNvPr>
          <p:cNvSpPr txBox="1"/>
          <p:nvPr/>
        </p:nvSpPr>
        <p:spPr>
          <a:xfrm>
            <a:off x="9624454" y="1560580"/>
            <a:ext cx="1093160"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4</a:t>
            </a:r>
            <a:r>
              <a:rPr lang="en-US" sz="1200" dirty="0">
                <a:solidFill>
                  <a:srgbClr val="FF0000"/>
                </a:solidFill>
                <a:effectLst/>
                <a:latin typeface="Times New Roman" panose="02020603050405020304" pitchFamily="18" charset="0"/>
                <a:ea typeface="Times New Roman" panose="02020603050405020304" pitchFamily="18" charset="0"/>
              </a:rPr>
              <a:t>. All go</a:t>
            </a:r>
            <a:r>
              <a:rPr lang="en-US" sz="1200" dirty="0">
                <a:solidFill>
                  <a:srgbClr val="FF0000"/>
                </a:solidFill>
                <a:latin typeface="Times New Roman" panose="02020603050405020304" pitchFamily="18" charset="0"/>
                <a:ea typeface="Times New Roman" panose="02020603050405020304" pitchFamily="18" charset="0"/>
              </a:rPr>
              <a:t>od!</a:t>
            </a:r>
            <a:endParaRPr lang="en-CH" sz="1200" dirty="0">
              <a:effectLst/>
              <a:latin typeface="Times New Roman" panose="02020603050405020304" pitchFamily="18" charset="0"/>
              <a:ea typeface="Times New Roman" panose="02020603050405020304" pitchFamily="18" charset="0"/>
            </a:endParaRPr>
          </a:p>
        </p:txBody>
      </p:sp>
      <p:pic>
        <p:nvPicPr>
          <p:cNvPr id="11" name="Picture 10" descr="A screenshot of a computer&#10;&#10;Description automatically generated">
            <a:extLst>
              <a:ext uri="{FF2B5EF4-FFF2-40B4-BE49-F238E27FC236}">
                <a16:creationId xmlns:a16="http://schemas.microsoft.com/office/drawing/2014/main" id="{C0A73D4F-2BE7-DB07-7D25-6C6DA9F084B9}"/>
              </a:ext>
            </a:extLst>
          </p:cNvPr>
          <p:cNvPicPr>
            <a:picLocks noChangeAspect="1"/>
          </p:cNvPicPr>
          <p:nvPr/>
        </p:nvPicPr>
        <p:blipFill rotWithShape="1">
          <a:blip r:embed="rId4"/>
          <a:srcRect t="9980" r="51099" b="63897"/>
          <a:stretch/>
        </p:blipFill>
        <p:spPr>
          <a:xfrm>
            <a:off x="5516405" y="3238498"/>
            <a:ext cx="2908660" cy="1347796"/>
          </a:xfrm>
          <a:prstGeom prst="rect">
            <a:avLst/>
          </a:prstGeom>
          <a:ln w="19050">
            <a:solidFill>
              <a:schemeClr val="tx1"/>
            </a:solidFill>
          </a:ln>
        </p:spPr>
      </p:pic>
      <p:sp>
        <p:nvSpPr>
          <p:cNvPr id="19" name="Text Box 9">
            <a:extLst>
              <a:ext uri="{FF2B5EF4-FFF2-40B4-BE49-F238E27FC236}">
                <a16:creationId xmlns:a16="http://schemas.microsoft.com/office/drawing/2014/main" id="{F581E107-46CA-2DE2-B6E8-D0405296F33C}"/>
              </a:ext>
            </a:extLst>
          </p:cNvPr>
          <p:cNvSpPr txBox="1"/>
          <p:nvPr/>
        </p:nvSpPr>
        <p:spPr>
          <a:xfrm>
            <a:off x="677646" y="1546703"/>
            <a:ext cx="3198813"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a:t>
            </a:r>
            <a:r>
              <a:rPr lang="en-US" sz="1200" dirty="0">
                <a:solidFill>
                  <a:srgbClr val="FF0000"/>
                </a:solidFill>
                <a:latin typeface="Times New Roman" panose="02020603050405020304" pitchFamily="18" charset="0"/>
                <a:ea typeface="Times New Roman" panose="02020603050405020304" pitchFamily="18" charset="0"/>
              </a:rPr>
              <a:t>Go in the ‘Dome’ section</a:t>
            </a:r>
            <a:endParaRPr lang="en-CH" sz="1200" dirty="0">
              <a:effectLst/>
              <a:latin typeface="Times New Roman" panose="02020603050405020304" pitchFamily="18" charset="0"/>
              <a:ea typeface="Times New Roman" panose="02020603050405020304" pitchFamily="18" charset="0"/>
            </a:endParaRPr>
          </a:p>
        </p:txBody>
      </p:sp>
      <p:sp>
        <p:nvSpPr>
          <p:cNvPr id="23" name="Text Box 9">
            <a:extLst>
              <a:ext uri="{FF2B5EF4-FFF2-40B4-BE49-F238E27FC236}">
                <a16:creationId xmlns:a16="http://schemas.microsoft.com/office/drawing/2014/main" id="{C4AB5D0A-D728-5D7C-B29A-25AAC8466E10}"/>
              </a:ext>
            </a:extLst>
          </p:cNvPr>
          <p:cNvSpPr txBox="1"/>
          <p:nvPr/>
        </p:nvSpPr>
        <p:spPr>
          <a:xfrm>
            <a:off x="4074279" y="1560580"/>
            <a:ext cx="181084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‘Close Dome’</a:t>
            </a:r>
            <a:endParaRPr lang="en-CH" sz="1200" dirty="0">
              <a:effectLst/>
              <a:latin typeface="Times New Roman" panose="02020603050405020304" pitchFamily="18" charset="0"/>
              <a:ea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19E96EB8-4ADF-0BE3-ACB8-722E0297C047}"/>
              </a:ext>
            </a:extLst>
          </p:cNvPr>
          <p:cNvCxnSpPr>
            <a:cxnSpLocks/>
          </p:cNvCxnSpPr>
          <p:nvPr/>
        </p:nvCxnSpPr>
        <p:spPr>
          <a:xfrm flipH="1">
            <a:off x="6970735" y="1720099"/>
            <a:ext cx="396686" cy="19232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CDFE693-DF8A-888C-29D7-08DB51AA855A}"/>
              </a:ext>
            </a:extLst>
          </p:cNvPr>
          <p:cNvSpPr/>
          <p:nvPr/>
        </p:nvSpPr>
        <p:spPr>
          <a:xfrm>
            <a:off x="6604534" y="3643318"/>
            <a:ext cx="1255260" cy="2000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Text Box 9">
            <a:extLst>
              <a:ext uri="{FF2B5EF4-FFF2-40B4-BE49-F238E27FC236}">
                <a16:creationId xmlns:a16="http://schemas.microsoft.com/office/drawing/2014/main" id="{41958154-14D2-4E49-A7C1-E5FE20A0061E}"/>
              </a:ext>
            </a:extLst>
          </p:cNvPr>
          <p:cNvSpPr txBox="1"/>
          <p:nvPr/>
        </p:nvSpPr>
        <p:spPr>
          <a:xfrm>
            <a:off x="6445813" y="1546758"/>
            <a:ext cx="181084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t>
            </a:r>
            <a:r>
              <a:rPr lang="en-US" sz="1200" dirty="0">
                <a:solidFill>
                  <a:srgbClr val="FF0000"/>
                </a:solidFill>
                <a:latin typeface="Times New Roman" panose="02020603050405020304" pitchFamily="18" charset="0"/>
                <a:ea typeface="Times New Roman" panose="02020603050405020304" pitchFamily="18" charset="0"/>
              </a:rPr>
              <a:t>The dome is closing</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3606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787D4-CDC8-582F-4762-4ACD4DC84116}"/>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7EF705E6-3E31-8395-6D9F-C9F275D0C2CD}"/>
              </a:ext>
            </a:extLst>
          </p:cNvPr>
          <p:cNvPicPr>
            <a:picLocks noChangeAspect="1"/>
          </p:cNvPicPr>
          <p:nvPr/>
        </p:nvPicPr>
        <p:blipFill rotWithShape="1">
          <a:blip r:embed="rId2"/>
          <a:srcRect r="15302" b="48796"/>
          <a:stretch/>
        </p:blipFill>
        <p:spPr>
          <a:xfrm>
            <a:off x="6591860" y="2748040"/>
            <a:ext cx="4774922" cy="268241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303F73F8-55B4-3D13-3C3A-D91F1B03C6C7}"/>
              </a:ext>
            </a:extLst>
          </p:cNvPr>
          <p:cNvPicPr>
            <a:picLocks noChangeAspect="1"/>
          </p:cNvPicPr>
          <p:nvPr/>
        </p:nvPicPr>
        <p:blipFill rotWithShape="1">
          <a:blip r:embed="rId3"/>
          <a:srcRect l="399" r="16807" b="49194"/>
          <a:stretch/>
        </p:blipFill>
        <p:spPr>
          <a:xfrm>
            <a:off x="973030" y="2755746"/>
            <a:ext cx="4774040" cy="2617554"/>
          </a:xfrm>
          <a:prstGeom prst="rect">
            <a:avLst/>
          </a:prstGeom>
        </p:spPr>
      </p:pic>
      <p:sp>
        <p:nvSpPr>
          <p:cNvPr id="18" name="Content Placeholder 2">
            <a:extLst>
              <a:ext uri="{FF2B5EF4-FFF2-40B4-BE49-F238E27FC236}">
                <a16:creationId xmlns:a16="http://schemas.microsoft.com/office/drawing/2014/main" id="{B0B01A1B-0EEB-00A9-A3CB-1F36E33C8C6D}"/>
              </a:ext>
            </a:extLst>
          </p:cNvPr>
          <p:cNvSpPr txBox="1">
            <a:spLocks/>
          </p:cNvSpPr>
          <p:nvPr/>
        </p:nvSpPr>
        <p:spPr>
          <a:xfrm>
            <a:off x="838200" y="777126"/>
            <a:ext cx="10515600" cy="4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4. Park the dome</a:t>
            </a:r>
            <a:endParaRPr lang="en-CH" sz="2000" dirty="0"/>
          </a:p>
        </p:txBody>
      </p:sp>
      <p:sp>
        <p:nvSpPr>
          <p:cNvPr id="20" name="Rectangle 19">
            <a:extLst>
              <a:ext uri="{FF2B5EF4-FFF2-40B4-BE49-F238E27FC236}">
                <a16:creationId xmlns:a16="http://schemas.microsoft.com/office/drawing/2014/main" id="{9830E057-2A8F-CAB7-739C-03D3D84751E6}"/>
              </a:ext>
            </a:extLst>
          </p:cNvPr>
          <p:cNvSpPr/>
          <p:nvPr/>
        </p:nvSpPr>
        <p:spPr>
          <a:xfrm>
            <a:off x="1037553" y="3721441"/>
            <a:ext cx="706797" cy="40955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 name="Straight Arrow Connector 20">
            <a:extLst>
              <a:ext uri="{FF2B5EF4-FFF2-40B4-BE49-F238E27FC236}">
                <a16:creationId xmlns:a16="http://schemas.microsoft.com/office/drawing/2014/main" id="{FE97DBEA-D0C5-D158-2C64-E7F346BA5E4A}"/>
              </a:ext>
            </a:extLst>
          </p:cNvPr>
          <p:cNvCxnSpPr>
            <a:cxnSpLocks/>
          </p:cNvCxnSpPr>
          <p:nvPr/>
        </p:nvCxnSpPr>
        <p:spPr>
          <a:xfrm flipH="1">
            <a:off x="1602225" y="2083801"/>
            <a:ext cx="978749" cy="15937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9">
            <a:extLst>
              <a:ext uri="{FF2B5EF4-FFF2-40B4-BE49-F238E27FC236}">
                <a16:creationId xmlns:a16="http://schemas.microsoft.com/office/drawing/2014/main" id="{272DD17D-F536-7539-58B0-2A1C2CB4A005}"/>
              </a:ext>
            </a:extLst>
          </p:cNvPr>
          <p:cNvSpPr txBox="1"/>
          <p:nvPr/>
        </p:nvSpPr>
        <p:spPr>
          <a:xfrm>
            <a:off x="1130304" y="1820531"/>
            <a:ext cx="3198813"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You should already be in the </a:t>
            </a:r>
            <a:r>
              <a:rPr lang="en-US" sz="1200" dirty="0">
                <a:solidFill>
                  <a:srgbClr val="FF0000"/>
                </a:solidFill>
                <a:latin typeface="Times New Roman" panose="02020603050405020304" pitchFamily="18" charset="0"/>
                <a:ea typeface="Times New Roman" panose="02020603050405020304" pitchFamily="18" charset="0"/>
              </a:rPr>
              <a:t>‘Dome’ section</a:t>
            </a:r>
            <a:endParaRPr lang="en-CH" sz="1200" dirty="0">
              <a:effectLst/>
              <a:latin typeface="Times New Roman" panose="02020603050405020304" pitchFamily="18" charset="0"/>
              <a:ea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EEAEAAF2-208C-4C84-D7BC-2900C3A3AE3F}"/>
              </a:ext>
            </a:extLst>
          </p:cNvPr>
          <p:cNvCxnSpPr>
            <a:cxnSpLocks/>
          </p:cNvCxnSpPr>
          <p:nvPr/>
        </p:nvCxnSpPr>
        <p:spPr>
          <a:xfrm flipH="1">
            <a:off x="3766209" y="2151590"/>
            <a:ext cx="978749" cy="22283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9">
            <a:extLst>
              <a:ext uri="{FF2B5EF4-FFF2-40B4-BE49-F238E27FC236}">
                <a16:creationId xmlns:a16="http://schemas.microsoft.com/office/drawing/2014/main" id="{F278498C-991C-145B-6BEF-33267DA19D41}"/>
              </a:ext>
            </a:extLst>
          </p:cNvPr>
          <p:cNvSpPr txBox="1"/>
          <p:nvPr/>
        </p:nvSpPr>
        <p:spPr>
          <a:xfrm>
            <a:off x="4539100" y="1820531"/>
            <a:ext cx="181084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‘Park Dome’</a:t>
            </a:r>
            <a:endParaRPr lang="en-CH" sz="1200" dirty="0">
              <a:effectLst/>
              <a:latin typeface="Times New Roman" panose="02020603050405020304" pitchFamily="18" charset="0"/>
              <a:ea typeface="Times New Roman" panose="02020603050405020304" pitchFamily="18" charset="0"/>
            </a:endParaRPr>
          </a:p>
        </p:txBody>
      </p:sp>
      <p:sp>
        <p:nvSpPr>
          <p:cNvPr id="26" name="Rectangle 25">
            <a:extLst>
              <a:ext uri="{FF2B5EF4-FFF2-40B4-BE49-F238E27FC236}">
                <a16:creationId xmlns:a16="http://schemas.microsoft.com/office/drawing/2014/main" id="{E1CAB68B-9F69-BA4B-7611-9A20C1944587}"/>
              </a:ext>
            </a:extLst>
          </p:cNvPr>
          <p:cNvSpPr/>
          <p:nvPr/>
        </p:nvSpPr>
        <p:spPr>
          <a:xfrm>
            <a:off x="2101760" y="4654782"/>
            <a:ext cx="1674610" cy="18233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Rectangle 35">
            <a:extLst>
              <a:ext uri="{FF2B5EF4-FFF2-40B4-BE49-F238E27FC236}">
                <a16:creationId xmlns:a16="http://schemas.microsoft.com/office/drawing/2014/main" id="{4C8C1732-49E8-E632-4B5C-49EF4590B7B3}"/>
              </a:ext>
            </a:extLst>
          </p:cNvPr>
          <p:cNvSpPr/>
          <p:nvPr/>
        </p:nvSpPr>
        <p:spPr>
          <a:xfrm>
            <a:off x="7672370" y="3702449"/>
            <a:ext cx="1031022" cy="2123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7" name="Straight Arrow Connector 36">
            <a:extLst>
              <a:ext uri="{FF2B5EF4-FFF2-40B4-BE49-F238E27FC236}">
                <a16:creationId xmlns:a16="http://schemas.microsoft.com/office/drawing/2014/main" id="{CB4AC2CF-C8F6-0884-BEB8-73A3FA10C970}"/>
              </a:ext>
            </a:extLst>
          </p:cNvPr>
          <p:cNvCxnSpPr>
            <a:cxnSpLocks/>
          </p:cNvCxnSpPr>
          <p:nvPr/>
        </p:nvCxnSpPr>
        <p:spPr>
          <a:xfrm flipH="1">
            <a:off x="8347160" y="2186780"/>
            <a:ext cx="356232" cy="14457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9">
            <a:extLst>
              <a:ext uri="{FF2B5EF4-FFF2-40B4-BE49-F238E27FC236}">
                <a16:creationId xmlns:a16="http://schemas.microsoft.com/office/drawing/2014/main" id="{693362D0-7409-91F7-7F8D-3115832BB38E}"/>
              </a:ext>
            </a:extLst>
          </p:cNvPr>
          <p:cNvSpPr txBox="1"/>
          <p:nvPr/>
        </p:nvSpPr>
        <p:spPr>
          <a:xfrm>
            <a:off x="8073898" y="1877681"/>
            <a:ext cx="1012952"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All go</a:t>
            </a:r>
            <a:r>
              <a:rPr lang="en-US" sz="1200" dirty="0">
                <a:solidFill>
                  <a:srgbClr val="FF0000"/>
                </a:solidFill>
                <a:latin typeface="Times New Roman" panose="02020603050405020304" pitchFamily="18" charset="0"/>
                <a:ea typeface="Times New Roman" panose="02020603050405020304" pitchFamily="18" charset="0"/>
              </a:rPr>
              <a:t>od!</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310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20CEB-5BD0-C1B3-0B1F-8F47DD73713E}"/>
            </a:ext>
          </a:extLst>
        </p:cNvPr>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2F2437EF-8E4F-61B9-AAF4-5CF165A22D5D}"/>
              </a:ext>
            </a:extLst>
          </p:cNvPr>
          <p:cNvPicPr>
            <a:picLocks noChangeAspect="1"/>
          </p:cNvPicPr>
          <p:nvPr/>
        </p:nvPicPr>
        <p:blipFill rotWithShape="1">
          <a:blip r:embed="rId2"/>
          <a:srcRect r="18604" b="48972"/>
          <a:stretch/>
        </p:blipFill>
        <p:spPr>
          <a:xfrm>
            <a:off x="6145429" y="2534318"/>
            <a:ext cx="5780471" cy="3177506"/>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0C3B520F-41C9-769C-C34C-12950E8C8C4E}"/>
              </a:ext>
            </a:extLst>
          </p:cNvPr>
          <p:cNvPicPr>
            <a:picLocks noChangeAspect="1"/>
          </p:cNvPicPr>
          <p:nvPr/>
        </p:nvPicPr>
        <p:blipFill rotWithShape="1">
          <a:blip r:embed="rId3"/>
          <a:srcRect r="15302" b="48796"/>
          <a:stretch/>
        </p:blipFill>
        <p:spPr>
          <a:xfrm>
            <a:off x="315935" y="2534318"/>
            <a:ext cx="5656236" cy="3177506"/>
          </a:xfrm>
          <a:prstGeom prst="rect">
            <a:avLst/>
          </a:prstGeom>
        </p:spPr>
      </p:pic>
      <p:sp>
        <p:nvSpPr>
          <p:cNvPr id="18" name="Content Placeholder 2">
            <a:extLst>
              <a:ext uri="{FF2B5EF4-FFF2-40B4-BE49-F238E27FC236}">
                <a16:creationId xmlns:a16="http://schemas.microsoft.com/office/drawing/2014/main" id="{115866B3-7DB8-8D15-98B0-544B6BD232D9}"/>
              </a:ext>
            </a:extLst>
          </p:cNvPr>
          <p:cNvSpPr txBox="1">
            <a:spLocks/>
          </p:cNvSpPr>
          <p:nvPr/>
        </p:nvSpPr>
        <p:spPr>
          <a:xfrm>
            <a:off x="838200" y="705690"/>
            <a:ext cx="10515600" cy="4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5. Disconnect the dome</a:t>
            </a:r>
            <a:endParaRPr lang="en-CH" sz="2000" dirty="0"/>
          </a:p>
        </p:txBody>
      </p:sp>
      <p:sp>
        <p:nvSpPr>
          <p:cNvPr id="20" name="Rectangle 19">
            <a:extLst>
              <a:ext uri="{FF2B5EF4-FFF2-40B4-BE49-F238E27FC236}">
                <a16:creationId xmlns:a16="http://schemas.microsoft.com/office/drawing/2014/main" id="{C864DFE6-D493-AAAE-3FA0-67BC2F567F09}"/>
              </a:ext>
            </a:extLst>
          </p:cNvPr>
          <p:cNvSpPr/>
          <p:nvPr/>
        </p:nvSpPr>
        <p:spPr>
          <a:xfrm>
            <a:off x="432091" y="3714755"/>
            <a:ext cx="793157" cy="5044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 name="Straight Arrow Connector 20">
            <a:extLst>
              <a:ext uri="{FF2B5EF4-FFF2-40B4-BE49-F238E27FC236}">
                <a16:creationId xmlns:a16="http://schemas.microsoft.com/office/drawing/2014/main" id="{5555C53A-7C36-F2E0-C85D-EA30AA5A5581}"/>
              </a:ext>
            </a:extLst>
          </p:cNvPr>
          <p:cNvCxnSpPr>
            <a:cxnSpLocks/>
          </p:cNvCxnSpPr>
          <p:nvPr/>
        </p:nvCxnSpPr>
        <p:spPr>
          <a:xfrm flipH="1">
            <a:off x="1179391" y="1755190"/>
            <a:ext cx="744353" cy="19024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9">
            <a:extLst>
              <a:ext uri="{FF2B5EF4-FFF2-40B4-BE49-F238E27FC236}">
                <a16:creationId xmlns:a16="http://schemas.microsoft.com/office/drawing/2014/main" id="{495D6CA5-3A67-8DF4-189B-1625FB0D027B}"/>
              </a:ext>
            </a:extLst>
          </p:cNvPr>
          <p:cNvSpPr txBox="1"/>
          <p:nvPr/>
        </p:nvSpPr>
        <p:spPr>
          <a:xfrm>
            <a:off x="613044" y="1675722"/>
            <a:ext cx="3198813"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1. You should already be in the </a:t>
            </a:r>
            <a:r>
              <a:rPr lang="en-US" sz="1200" dirty="0">
                <a:solidFill>
                  <a:srgbClr val="FF0000"/>
                </a:solidFill>
                <a:latin typeface="Times New Roman" panose="02020603050405020304" pitchFamily="18" charset="0"/>
                <a:ea typeface="Times New Roman" panose="02020603050405020304" pitchFamily="18" charset="0"/>
              </a:rPr>
              <a:t>‘Dome’ section</a:t>
            </a:r>
            <a:endParaRPr lang="en-CH" sz="1200" dirty="0">
              <a:effectLst/>
              <a:latin typeface="Times New Roman" panose="02020603050405020304" pitchFamily="18" charset="0"/>
              <a:ea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85A8896A-81E4-E88E-665D-DC0DB3EC9901}"/>
              </a:ext>
            </a:extLst>
          </p:cNvPr>
          <p:cNvCxnSpPr>
            <a:cxnSpLocks/>
            <a:stCxn id="23" idx="2"/>
          </p:cNvCxnSpPr>
          <p:nvPr/>
        </p:nvCxnSpPr>
        <p:spPr>
          <a:xfrm>
            <a:off x="5141948" y="2061689"/>
            <a:ext cx="98057" cy="13539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9">
            <a:extLst>
              <a:ext uri="{FF2B5EF4-FFF2-40B4-BE49-F238E27FC236}">
                <a16:creationId xmlns:a16="http://schemas.microsoft.com/office/drawing/2014/main" id="{0A9A5C03-336E-C36A-92CC-7EFDEA955AFE}"/>
              </a:ext>
            </a:extLst>
          </p:cNvPr>
          <p:cNvSpPr txBox="1"/>
          <p:nvPr/>
        </p:nvSpPr>
        <p:spPr>
          <a:xfrm>
            <a:off x="4236524" y="1696227"/>
            <a:ext cx="1810847"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Times New Roman" panose="02020603050405020304" pitchFamily="18" charset="0"/>
                <a:ea typeface="Times New Roman" panose="02020603050405020304" pitchFamily="18" charset="0"/>
              </a:rPr>
              <a:t>2</a:t>
            </a:r>
            <a:r>
              <a:rPr lang="en-US" sz="1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latin typeface="Times New Roman" panose="02020603050405020304" pitchFamily="18" charset="0"/>
                <a:ea typeface="Times New Roman" panose="02020603050405020304" pitchFamily="18" charset="0"/>
              </a:rPr>
              <a:t>Click on ‘Disconnect’</a:t>
            </a:r>
            <a:endParaRPr lang="en-CH" sz="1200" dirty="0">
              <a:effectLst/>
              <a:latin typeface="Times New Roman" panose="02020603050405020304" pitchFamily="18" charset="0"/>
              <a:ea typeface="Times New Roman" panose="02020603050405020304" pitchFamily="18" charset="0"/>
            </a:endParaRPr>
          </a:p>
        </p:txBody>
      </p:sp>
      <p:sp>
        <p:nvSpPr>
          <p:cNvPr id="29" name="Rectangle 28">
            <a:extLst>
              <a:ext uri="{FF2B5EF4-FFF2-40B4-BE49-F238E27FC236}">
                <a16:creationId xmlns:a16="http://schemas.microsoft.com/office/drawing/2014/main" id="{4B520D9E-3E5A-D0EB-69B4-7B2DAE7863BA}"/>
              </a:ext>
            </a:extLst>
          </p:cNvPr>
          <p:cNvSpPr/>
          <p:nvPr/>
        </p:nvSpPr>
        <p:spPr>
          <a:xfrm>
            <a:off x="3801973" y="3457584"/>
            <a:ext cx="2008272" cy="2000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Rectangle 35">
            <a:extLst>
              <a:ext uri="{FF2B5EF4-FFF2-40B4-BE49-F238E27FC236}">
                <a16:creationId xmlns:a16="http://schemas.microsoft.com/office/drawing/2014/main" id="{DD9343B0-92C8-6F48-283B-6FDA966E4A74}"/>
              </a:ext>
            </a:extLst>
          </p:cNvPr>
          <p:cNvSpPr/>
          <p:nvPr/>
        </p:nvSpPr>
        <p:spPr>
          <a:xfrm>
            <a:off x="7455153" y="3664751"/>
            <a:ext cx="1780958" cy="2143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7" name="Straight Arrow Connector 36">
            <a:extLst>
              <a:ext uri="{FF2B5EF4-FFF2-40B4-BE49-F238E27FC236}">
                <a16:creationId xmlns:a16="http://schemas.microsoft.com/office/drawing/2014/main" id="{19A83549-4652-20EF-4DF6-A35B58463BA1}"/>
              </a:ext>
            </a:extLst>
          </p:cNvPr>
          <p:cNvCxnSpPr>
            <a:cxnSpLocks/>
            <a:stCxn id="38" idx="2"/>
          </p:cNvCxnSpPr>
          <p:nvPr/>
        </p:nvCxnSpPr>
        <p:spPr>
          <a:xfrm flipH="1">
            <a:off x="9035664" y="2061689"/>
            <a:ext cx="10020" cy="14959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9">
            <a:extLst>
              <a:ext uri="{FF2B5EF4-FFF2-40B4-BE49-F238E27FC236}">
                <a16:creationId xmlns:a16="http://schemas.microsoft.com/office/drawing/2014/main" id="{FD840835-458C-0558-664F-14C252841A89}"/>
              </a:ext>
            </a:extLst>
          </p:cNvPr>
          <p:cNvSpPr txBox="1"/>
          <p:nvPr/>
        </p:nvSpPr>
        <p:spPr>
          <a:xfrm>
            <a:off x="8492748" y="1696227"/>
            <a:ext cx="1105871" cy="36546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3. All go</a:t>
            </a:r>
            <a:r>
              <a:rPr lang="en-US" sz="1200" dirty="0">
                <a:solidFill>
                  <a:srgbClr val="FF0000"/>
                </a:solidFill>
                <a:latin typeface="Times New Roman" panose="02020603050405020304" pitchFamily="18" charset="0"/>
                <a:ea typeface="Times New Roman" panose="02020603050405020304" pitchFamily="18" charset="0"/>
              </a:rPr>
              <a:t>od!</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8570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EE753-D131-C54A-A709-DA91544F2B27}"/>
            </a:ext>
          </a:extLst>
        </p:cNvPr>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F134D891-7F05-9443-7BC3-F49E720D42EC}"/>
              </a:ext>
            </a:extLst>
          </p:cNvPr>
          <p:cNvPicPr>
            <a:picLocks noChangeAspect="1"/>
          </p:cNvPicPr>
          <p:nvPr/>
        </p:nvPicPr>
        <p:blipFill rotWithShape="1">
          <a:blip r:embed="rId2"/>
          <a:srcRect t="25758"/>
          <a:stretch/>
        </p:blipFill>
        <p:spPr>
          <a:xfrm>
            <a:off x="1834133" y="1221062"/>
            <a:ext cx="2887313" cy="474656"/>
          </a:xfrm>
          <a:prstGeom prst="rect">
            <a:avLst/>
          </a:prstGeom>
        </p:spPr>
      </p:pic>
      <p:sp>
        <p:nvSpPr>
          <p:cNvPr id="18" name="Content Placeholder 2">
            <a:extLst>
              <a:ext uri="{FF2B5EF4-FFF2-40B4-BE49-F238E27FC236}">
                <a16:creationId xmlns:a16="http://schemas.microsoft.com/office/drawing/2014/main" id="{959B079E-2ED4-90EF-1CFA-FC1184549DDB}"/>
              </a:ext>
            </a:extLst>
          </p:cNvPr>
          <p:cNvSpPr txBox="1">
            <a:spLocks/>
          </p:cNvSpPr>
          <p:nvPr/>
        </p:nvSpPr>
        <p:spPr>
          <a:xfrm>
            <a:off x="838200" y="408503"/>
            <a:ext cx="10515600" cy="4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6. Close </a:t>
            </a:r>
            <a:r>
              <a:rPr lang="en-US" sz="2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SkyX</a:t>
            </a: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and Maestro</a:t>
            </a:r>
            <a:endParaRPr lang="en-CH" sz="2000" dirty="0"/>
          </a:p>
        </p:txBody>
      </p:sp>
      <p:pic>
        <p:nvPicPr>
          <p:cNvPr id="4" name="Picture 3" descr="A screenshot of a computer&#10;&#10;Description automatically generated">
            <a:extLst>
              <a:ext uri="{FF2B5EF4-FFF2-40B4-BE49-F238E27FC236}">
                <a16:creationId xmlns:a16="http://schemas.microsoft.com/office/drawing/2014/main" id="{E1D748F1-A2F7-CED6-0F5B-0B4D813026FF}"/>
              </a:ext>
            </a:extLst>
          </p:cNvPr>
          <p:cNvPicPr>
            <a:picLocks noChangeAspect="1"/>
          </p:cNvPicPr>
          <p:nvPr/>
        </p:nvPicPr>
        <p:blipFill rotWithShape="1">
          <a:blip r:embed="rId3">
            <a:extLst>
              <a:ext uri="{28A0092B-C50C-407E-A947-70E740481C1C}">
                <a14:useLocalDpi xmlns:a14="http://schemas.microsoft.com/office/drawing/2010/main" val="0"/>
              </a:ext>
            </a:extLst>
          </a:blip>
          <a:srcRect b="4007"/>
          <a:stretch/>
        </p:blipFill>
        <p:spPr bwMode="auto">
          <a:xfrm>
            <a:off x="6475120" y="2406254"/>
            <a:ext cx="4878680" cy="3504601"/>
          </a:xfrm>
          <a:prstGeom prst="rect">
            <a:avLst/>
          </a:prstGeom>
          <a:ln w="19050">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5C6DB590-9876-721B-9A53-EDC1B8D2F829}"/>
              </a:ext>
            </a:extLst>
          </p:cNvPr>
          <p:cNvSpPr/>
          <p:nvPr/>
        </p:nvSpPr>
        <p:spPr>
          <a:xfrm>
            <a:off x="11106367" y="2377678"/>
            <a:ext cx="247433" cy="1845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7" name="Picture 6" descr="A computer screen shot of a blue circle&#10;&#10;Description automatically generated">
            <a:extLst>
              <a:ext uri="{FF2B5EF4-FFF2-40B4-BE49-F238E27FC236}">
                <a16:creationId xmlns:a16="http://schemas.microsoft.com/office/drawing/2014/main" id="{081A0296-0A51-59AC-4977-F0ED62E77439}"/>
              </a:ext>
            </a:extLst>
          </p:cNvPr>
          <p:cNvPicPr>
            <a:picLocks noChangeAspect="1"/>
          </p:cNvPicPr>
          <p:nvPr/>
        </p:nvPicPr>
        <p:blipFill>
          <a:blip r:embed="rId4"/>
          <a:stretch>
            <a:fillRect/>
          </a:stretch>
        </p:blipFill>
        <p:spPr>
          <a:xfrm>
            <a:off x="459581" y="1904643"/>
            <a:ext cx="5636419" cy="4509135"/>
          </a:xfrm>
          <a:prstGeom prst="rect">
            <a:avLst/>
          </a:prstGeom>
        </p:spPr>
      </p:pic>
      <p:sp>
        <p:nvSpPr>
          <p:cNvPr id="8" name="Rectangle 7">
            <a:extLst>
              <a:ext uri="{FF2B5EF4-FFF2-40B4-BE49-F238E27FC236}">
                <a16:creationId xmlns:a16="http://schemas.microsoft.com/office/drawing/2014/main" id="{31AAF0E5-2D5D-C453-1F51-3F5306A0270E}"/>
              </a:ext>
            </a:extLst>
          </p:cNvPr>
          <p:cNvSpPr/>
          <p:nvPr/>
        </p:nvSpPr>
        <p:spPr>
          <a:xfrm>
            <a:off x="4249242" y="1232604"/>
            <a:ext cx="472204" cy="4631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Rectangle 10">
            <a:extLst>
              <a:ext uri="{FF2B5EF4-FFF2-40B4-BE49-F238E27FC236}">
                <a16:creationId xmlns:a16="http://schemas.microsoft.com/office/drawing/2014/main" id="{D657BACD-9753-F696-6544-0F0218ED24ED}"/>
              </a:ext>
            </a:extLst>
          </p:cNvPr>
          <p:cNvSpPr/>
          <p:nvPr/>
        </p:nvSpPr>
        <p:spPr>
          <a:xfrm>
            <a:off x="5928768" y="1881101"/>
            <a:ext cx="189410" cy="1329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2" name="Picture 11" descr="A screenshot of a computer&#10;&#10;Description automatically generated">
            <a:extLst>
              <a:ext uri="{FF2B5EF4-FFF2-40B4-BE49-F238E27FC236}">
                <a16:creationId xmlns:a16="http://schemas.microsoft.com/office/drawing/2014/main" id="{4D038FF8-C451-DCF1-6D25-5C0BB3D19E40}"/>
              </a:ext>
            </a:extLst>
          </p:cNvPr>
          <p:cNvPicPr>
            <a:picLocks noChangeAspect="1"/>
          </p:cNvPicPr>
          <p:nvPr/>
        </p:nvPicPr>
        <p:blipFill rotWithShape="1">
          <a:blip r:embed="rId2"/>
          <a:srcRect t="25758"/>
          <a:stretch/>
        </p:blipFill>
        <p:spPr>
          <a:xfrm>
            <a:off x="7470554" y="1188958"/>
            <a:ext cx="2887313" cy="474656"/>
          </a:xfrm>
          <a:prstGeom prst="rect">
            <a:avLst/>
          </a:prstGeom>
        </p:spPr>
      </p:pic>
      <p:sp>
        <p:nvSpPr>
          <p:cNvPr id="13" name="Rectangle 12">
            <a:extLst>
              <a:ext uri="{FF2B5EF4-FFF2-40B4-BE49-F238E27FC236}">
                <a16:creationId xmlns:a16="http://schemas.microsoft.com/office/drawing/2014/main" id="{73B9D9D8-1C38-35A8-C0E1-AA5930A2E4DB}"/>
              </a:ext>
            </a:extLst>
          </p:cNvPr>
          <p:cNvSpPr/>
          <p:nvPr/>
        </p:nvSpPr>
        <p:spPr>
          <a:xfrm>
            <a:off x="9403525" y="1200500"/>
            <a:ext cx="472204" cy="4631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4" name="Straight Arrow Connector 13">
            <a:extLst>
              <a:ext uri="{FF2B5EF4-FFF2-40B4-BE49-F238E27FC236}">
                <a16:creationId xmlns:a16="http://schemas.microsoft.com/office/drawing/2014/main" id="{56BF42B7-F952-73E5-25F8-335D2B1F1C1A}"/>
              </a:ext>
            </a:extLst>
          </p:cNvPr>
          <p:cNvCxnSpPr>
            <a:cxnSpLocks/>
          </p:cNvCxnSpPr>
          <p:nvPr/>
        </p:nvCxnSpPr>
        <p:spPr>
          <a:xfrm flipH="1">
            <a:off x="6023473" y="1458390"/>
            <a:ext cx="267245" cy="3835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F2BC70B-E818-B0D0-661B-A509C5EE06D0}"/>
              </a:ext>
            </a:extLst>
          </p:cNvPr>
          <p:cNvCxnSpPr>
            <a:cxnSpLocks/>
          </p:cNvCxnSpPr>
          <p:nvPr/>
        </p:nvCxnSpPr>
        <p:spPr>
          <a:xfrm flipH="1">
            <a:off x="11230083" y="1939951"/>
            <a:ext cx="267245" cy="3835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4CF952A-E254-9443-9DC5-12184462C104}"/>
              </a:ext>
            </a:extLst>
          </p:cNvPr>
          <p:cNvCxnSpPr>
            <a:cxnSpLocks/>
          </p:cNvCxnSpPr>
          <p:nvPr/>
        </p:nvCxnSpPr>
        <p:spPr>
          <a:xfrm flipH="1">
            <a:off x="4501428" y="774475"/>
            <a:ext cx="267245" cy="3835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E903049-116A-8AA8-34C8-1FC8C971A9EF}"/>
              </a:ext>
            </a:extLst>
          </p:cNvPr>
          <p:cNvCxnSpPr>
            <a:cxnSpLocks/>
          </p:cNvCxnSpPr>
          <p:nvPr/>
        </p:nvCxnSpPr>
        <p:spPr>
          <a:xfrm flipH="1">
            <a:off x="9632091" y="755369"/>
            <a:ext cx="267245" cy="3835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 Box 9">
            <a:extLst>
              <a:ext uri="{FF2B5EF4-FFF2-40B4-BE49-F238E27FC236}">
                <a16:creationId xmlns:a16="http://schemas.microsoft.com/office/drawing/2014/main" id="{518A08F1-03C4-4EB0-D1F4-29734578B3CE}"/>
              </a:ext>
            </a:extLst>
          </p:cNvPr>
          <p:cNvSpPr txBox="1"/>
          <p:nvPr/>
        </p:nvSpPr>
        <p:spPr>
          <a:xfrm>
            <a:off x="4721446" y="655043"/>
            <a:ext cx="878921" cy="29767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err="1">
                <a:solidFill>
                  <a:srgbClr val="FF0000"/>
                </a:solidFill>
                <a:effectLst/>
                <a:latin typeface="Times New Roman" panose="02020603050405020304" pitchFamily="18" charset="0"/>
                <a:ea typeface="Times New Roman" panose="02020603050405020304" pitchFamily="18" charset="0"/>
              </a:rPr>
              <a:t>SkyX</a:t>
            </a:r>
            <a:r>
              <a:rPr lang="en-US" sz="1200" dirty="0">
                <a:solidFill>
                  <a:srgbClr val="FF0000"/>
                </a:solidFill>
                <a:effectLst/>
                <a:latin typeface="Times New Roman" panose="02020603050405020304" pitchFamily="18" charset="0"/>
                <a:ea typeface="Times New Roman" panose="02020603050405020304" pitchFamily="18" charset="0"/>
              </a:rPr>
              <a:t> icon</a:t>
            </a:r>
            <a:endParaRPr lang="en-CH" sz="1200" dirty="0">
              <a:effectLst/>
              <a:latin typeface="Times New Roman" panose="02020603050405020304" pitchFamily="18" charset="0"/>
              <a:ea typeface="Times New Roman" panose="02020603050405020304" pitchFamily="18" charset="0"/>
            </a:endParaRPr>
          </a:p>
        </p:txBody>
      </p:sp>
      <p:sp>
        <p:nvSpPr>
          <p:cNvPr id="32" name="Text Box 9">
            <a:extLst>
              <a:ext uri="{FF2B5EF4-FFF2-40B4-BE49-F238E27FC236}">
                <a16:creationId xmlns:a16="http://schemas.microsoft.com/office/drawing/2014/main" id="{EE6E15EA-5D5C-2A35-0DE6-26C322A7B49D}"/>
              </a:ext>
            </a:extLst>
          </p:cNvPr>
          <p:cNvSpPr txBox="1"/>
          <p:nvPr/>
        </p:nvSpPr>
        <p:spPr>
          <a:xfrm>
            <a:off x="9875729" y="476801"/>
            <a:ext cx="1020871" cy="29767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Maestro icon</a:t>
            </a:r>
            <a:endParaRPr lang="en-CH" sz="1200" dirty="0">
              <a:effectLst/>
              <a:latin typeface="Times New Roman" panose="02020603050405020304" pitchFamily="18" charset="0"/>
              <a:ea typeface="Times New Roman" panose="02020603050405020304" pitchFamily="18" charset="0"/>
            </a:endParaRPr>
          </a:p>
        </p:txBody>
      </p:sp>
      <p:sp>
        <p:nvSpPr>
          <p:cNvPr id="33" name="Text Box 9">
            <a:extLst>
              <a:ext uri="{FF2B5EF4-FFF2-40B4-BE49-F238E27FC236}">
                <a16:creationId xmlns:a16="http://schemas.microsoft.com/office/drawing/2014/main" id="{90292F6A-3D6B-4553-271D-03AD8F7521A6}"/>
              </a:ext>
            </a:extLst>
          </p:cNvPr>
          <p:cNvSpPr txBox="1"/>
          <p:nvPr/>
        </p:nvSpPr>
        <p:spPr>
          <a:xfrm>
            <a:off x="6035659" y="1203836"/>
            <a:ext cx="746141" cy="25455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Close it</a:t>
            </a:r>
            <a:endParaRPr lang="en-CH" sz="1200" dirty="0">
              <a:effectLst/>
              <a:latin typeface="Times New Roman" panose="02020603050405020304" pitchFamily="18" charset="0"/>
              <a:ea typeface="Times New Roman" panose="02020603050405020304" pitchFamily="18" charset="0"/>
            </a:endParaRPr>
          </a:p>
        </p:txBody>
      </p:sp>
      <p:sp>
        <p:nvSpPr>
          <p:cNvPr id="34" name="Text Box 9">
            <a:extLst>
              <a:ext uri="{FF2B5EF4-FFF2-40B4-BE49-F238E27FC236}">
                <a16:creationId xmlns:a16="http://schemas.microsoft.com/office/drawing/2014/main" id="{564647FA-534A-6212-D048-48C974E02239}"/>
              </a:ext>
            </a:extLst>
          </p:cNvPr>
          <p:cNvSpPr txBox="1"/>
          <p:nvPr/>
        </p:nvSpPr>
        <p:spPr>
          <a:xfrm>
            <a:off x="11136847" y="1714653"/>
            <a:ext cx="746141" cy="25455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Close it</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4453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54218-0A11-8099-A49A-4CBB0B2A64E8}"/>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838F5EB-2FFC-0DCD-A9DF-E54B70A8553D}"/>
              </a:ext>
            </a:extLst>
          </p:cNvPr>
          <p:cNvSpPr txBox="1">
            <a:spLocks/>
          </p:cNvSpPr>
          <p:nvPr/>
        </p:nvSpPr>
        <p:spPr>
          <a:xfrm>
            <a:off x="823913" y="851415"/>
            <a:ext cx="3305175" cy="4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7. Shut down the computer</a:t>
            </a:r>
            <a:endParaRPr lang="en-CH" sz="2000" dirty="0"/>
          </a:p>
        </p:txBody>
      </p:sp>
      <p:pic>
        <p:nvPicPr>
          <p:cNvPr id="5" name="Picture 4" descr="A screenshot of a computer&#10;&#10;Description automatically generated">
            <a:extLst>
              <a:ext uri="{FF2B5EF4-FFF2-40B4-BE49-F238E27FC236}">
                <a16:creationId xmlns:a16="http://schemas.microsoft.com/office/drawing/2014/main" id="{250259B8-AD0A-0F37-DEF5-091C10E034E2}"/>
              </a:ext>
            </a:extLst>
          </p:cNvPr>
          <p:cNvPicPr>
            <a:picLocks noChangeAspect="1"/>
          </p:cNvPicPr>
          <p:nvPr/>
        </p:nvPicPr>
        <p:blipFill>
          <a:blip r:embed="rId2"/>
          <a:stretch>
            <a:fillRect/>
          </a:stretch>
        </p:blipFill>
        <p:spPr>
          <a:xfrm>
            <a:off x="7581902" y="1670469"/>
            <a:ext cx="4013200" cy="45339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2C39BD3-E224-696B-D963-871B443322E3}"/>
              </a:ext>
            </a:extLst>
          </p:cNvPr>
          <p:cNvPicPr>
            <a:picLocks noChangeAspect="1"/>
          </p:cNvPicPr>
          <p:nvPr/>
        </p:nvPicPr>
        <p:blipFill rotWithShape="1">
          <a:blip r:embed="rId3"/>
          <a:srcRect t="7693"/>
          <a:stretch/>
        </p:blipFill>
        <p:spPr>
          <a:xfrm>
            <a:off x="915790" y="3340100"/>
            <a:ext cx="2260203" cy="579538"/>
          </a:xfrm>
          <a:prstGeom prst="rect">
            <a:avLst/>
          </a:prstGeom>
        </p:spPr>
      </p:pic>
      <p:sp>
        <p:nvSpPr>
          <p:cNvPr id="8" name="Rectangle 7">
            <a:extLst>
              <a:ext uri="{FF2B5EF4-FFF2-40B4-BE49-F238E27FC236}">
                <a16:creationId xmlns:a16="http://schemas.microsoft.com/office/drawing/2014/main" id="{F9D9D852-F7E4-991D-E9AD-E379FC39D231}"/>
              </a:ext>
            </a:extLst>
          </p:cNvPr>
          <p:cNvSpPr/>
          <p:nvPr/>
        </p:nvSpPr>
        <p:spPr>
          <a:xfrm>
            <a:off x="914340" y="3340100"/>
            <a:ext cx="558860" cy="5520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6" name="Group 15">
            <a:extLst>
              <a:ext uri="{FF2B5EF4-FFF2-40B4-BE49-F238E27FC236}">
                <a16:creationId xmlns:a16="http://schemas.microsoft.com/office/drawing/2014/main" id="{3C75ABAA-27CA-33A4-BE6C-17CA85F6DBB6}"/>
              </a:ext>
            </a:extLst>
          </p:cNvPr>
          <p:cNvGrpSpPr/>
          <p:nvPr/>
        </p:nvGrpSpPr>
        <p:grpSpPr>
          <a:xfrm>
            <a:off x="3721642" y="2215755"/>
            <a:ext cx="3314611" cy="3988614"/>
            <a:chOff x="3378201" y="1665388"/>
            <a:chExt cx="4013200" cy="4559300"/>
          </a:xfrm>
        </p:grpSpPr>
        <p:pic>
          <p:nvPicPr>
            <p:cNvPr id="3" name="Picture 2" descr="A screenshot of a computer&#10;&#10;Description automatically generated">
              <a:extLst>
                <a:ext uri="{FF2B5EF4-FFF2-40B4-BE49-F238E27FC236}">
                  <a16:creationId xmlns:a16="http://schemas.microsoft.com/office/drawing/2014/main" id="{2A97869B-1872-E5E8-2411-FE30DC19054D}"/>
                </a:ext>
              </a:extLst>
            </p:cNvPr>
            <p:cNvPicPr>
              <a:picLocks noChangeAspect="1"/>
            </p:cNvPicPr>
            <p:nvPr/>
          </p:nvPicPr>
          <p:blipFill>
            <a:blip r:embed="rId4"/>
            <a:stretch>
              <a:fillRect/>
            </a:stretch>
          </p:blipFill>
          <p:spPr>
            <a:xfrm>
              <a:off x="3378201" y="1665388"/>
              <a:ext cx="4013200" cy="4559300"/>
            </a:xfrm>
            <a:prstGeom prst="rect">
              <a:avLst/>
            </a:prstGeom>
          </p:spPr>
        </p:pic>
        <p:sp>
          <p:nvSpPr>
            <p:cNvPr id="9" name="Rectangle 8">
              <a:extLst>
                <a:ext uri="{FF2B5EF4-FFF2-40B4-BE49-F238E27FC236}">
                  <a16:creationId xmlns:a16="http://schemas.microsoft.com/office/drawing/2014/main" id="{6E200576-6986-99E1-D12F-FBF7BF874418}"/>
                </a:ext>
              </a:extLst>
            </p:cNvPr>
            <p:cNvSpPr/>
            <p:nvPr/>
          </p:nvSpPr>
          <p:spPr>
            <a:xfrm>
              <a:off x="6756340" y="5828450"/>
              <a:ext cx="419160" cy="37591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 name="Rectangle 9">
            <a:extLst>
              <a:ext uri="{FF2B5EF4-FFF2-40B4-BE49-F238E27FC236}">
                <a16:creationId xmlns:a16="http://schemas.microsoft.com/office/drawing/2014/main" id="{A977D471-A66D-44E8-7139-57AB43F0B845}"/>
              </a:ext>
            </a:extLst>
          </p:cNvPr>
          <p:cNvSpPr/>
          <p:nvPr/>
        </p:nvSpPr>
        <p:spPr>
          <a:xfrm>
            <a:off x="10680640" y="5435599"/>
            <a:ext cx="914462" cy="24130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Text Box 9">
            <a:extLst>
              <a:ext uri="{FF2B5EF4-FFF2-40B4-BE49-F238E27FC236}">
                <a16:creationId xmlns:a16="http://schemas.microsoft.com/office/drawing/2014/main" id="{F1FBC192-BD7C-823D-0318-6A46FAAF6F51}"/>
              </a:ext>
            </a:extLst>
          </p:cNvPr>
          <p:cNvSpPr txBox="1"/>
          <p:nvPr/>
        </p:nvSpPr>
        <p:spPr>
          <a:xfrm>
            <a:off x="914340" y="2382242"/>
            <a:ext cx="2120960" cy="552013"/>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Select the Windows icon in the bottom bar of the screen</a:t>
            </a:r>
            <a:endParaRPr lang="en-CH" sz="1200" dirty="0">
              <a:effectLst/>
              <a:latin typeface="Times New Roman" panose="02020603050405020304" pitchFamily="18" charset="0"/>
              <a:ea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37FF3A68-25DA-F0B3-9FC0-92063D2E96E5}"/>
              </a:ext>
            </a:extLst>
          </p:cNvPr>
          <p:cNvCxnSpPr>
            <a:cxnSpLocks/>
          </p:cNvCxnSpPr>
          <p:nvPr/>
        </p:nvCxnSpPr>
        <p:spPr>
          <a:xfrm>
            <a:off x="1091158" y="2929036"/>
            <a:ext cx="0" cy="3835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9">
            <a:extLst>
              <a:ext uri="{FF2B5EF4-FFF2-40B4-BE49-F238E27FC236}">
                <a16:creationId xmlns:a16="http://schemas.microsoft.com/office/drawing/2014/main" id="{A2F58292-E57F-001A-9E66-0A452B82FB39}"/>
              </a:ext>
            </a:extLst>
          </p:cNvPr>
          <p:cNvSpPr txBox="1"/>
          <p:nvPr/>
        </p:nvSpPr>
        <p:spPr>
          <a:xfrm>
            <a:off x="3721642" y="1484747"/>
            <a:ext cx="2285520" cy="33643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Click on the switching off button</a:t>
            </a:r>
            <a:endParaRPr lang="en-CH" sz="1200" dirty="0">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1800DE55-4FF5-4D5D-F070-138A1A0A376B}"/>
              </a:ext>
            </a:extLst>
          </p:cNvPr>
          <p:cNvCxnSpPr>
            <a:cxnSpLocks/>
          </p:cNvCxnSpPr>
          <p:nvPr/>
        </p:nvCxnSpPr>
        <p:spPr>
          <a:xfrm>
            <a:off x="4571938" y="1821181"/>
            <a:ext cx="1939801" cy="40365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9">
            <a:extLst>
              <a:ext uri="{FF2B5EF4-FFF2-40B4-BE49-F238E27FC236}">
                <a16:creationId xmlns:a16="http://schemas.microsoft.com/office/drawing/2014/main" id="{47CFA2A4-611F-C06A-2C40-8760AD9ACDE9}"/>
              </a:ext>
            </a:extLst>
          </p:cNvPr>
          <p:cNvSpPr txBox="1"/>
          <p:nvPr/>
        </p:nvSpPr>
        <p:spPr>
          <a:xfrm>
            <a:off x="7581902" y="1148313"/>
            <a:ext cx="1523998" cy="33643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Click </a:t>
            </a:r>
            <a:r>
              <a:rPr lang="en-US" sz="1200" dirty="0" err="1">
                <a:solidFill>
                  <a:srgbClr val="FF0000"/>
                </a:solidFill>
                <a:effectLst/>
                <a:latin typeface="Times New Roman" panose="02020603050405020304" pitchFamily="18" charset="0"/>
                <a:ea typeface="Times New Roman" panose="02020603050405020304" pitchFamily="18" charset="0"/>
              </a:rPr>
              <a:t>on’Shut</a:t>
            </a:r>
            <a:r>
              <a:rPr lang="en-US" sz="1200" dirty="0">
                <a:solidFill>
                  <a:srgbClr val="FF0000"/>
                </a:solidFill>
                <a:effectLst/>
                <a:latin typeface="Times New Roman" panose="02020603050405020304" pitchFamily="18" charset="0"/>
                <a:ea typeface="Times New Roman" panose="02020603050405020304" pitchFamily="18" charset="0"/>
              </a:rPr>
              <a:t> down’</a:t>
            </a:r>
            <a:endParaRPr lang="en-CH" sz="1200" dirty="0">
              <a:effectLst/>
              <a:latin typeface="Times New Roman" panose="02020603050405020304" pitchFamily="18" charset="0"/>
              <a:ea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AE59C2A4-067E-EAA6-30C9-135F84866BC3}"/>
              </a:ext>
            </a:extLst>
          </p:cNvPr>
          <p:cNvCxnSpPr>
            <a:cxnSpLocks/>
            <a:endCxn id="10" idx="1"/>
          </p:cNvCxnSpPr>
          <p:nvPr/>
        </p:nvCxnSpPr>
        <p:spPr>
          <a:xfrm>
            <a:off x="8343901" y="1484747"/>
            <a:ext cx="2336739" cy="40715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973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1C773-FD7B-E049-36E8-D13873631157}"/>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3D414A1-7FA7-DA19-D13E-7B5756DD37AC}"/>
              </a:ext>
            </a:extLst>
          </p:cNvPr>
          <p:cNvSpPr txBox="1">
            <a:spLocks/>
          </p:cNvSpPr>
          <p:nvPr/>
        </p:nvSpPr>
        <p:spPr>
          <a:xfrm>
            <a:off x="673073" y="1157411"/>
            <a:ext cx="11299826" cy="1474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1. Verify by eye that everything is fine: </a:t>
            </a:r>
            <a:b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Check that the dome is closed</a:t>
            </a:r>
            <a:b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Check that the telescope and the dome are parked. A corrected parking position is shown in the pictures below. The dome aperture is above the ELT poster. The telescope is facing the ladder.</a:t>
            </a:r>
            <a:endParaRPr lang="en-CH" sz="2000" dirty="0"/>
          </a:p>
        </p:txBody>
      </p:sp>
      <p:grpSp>
        <p:nvGrpSpPr>
          <p:cNvPr id="7" name="Group 6">
            <a:extLst>
              <a:ext uri="{FF2B5EF4-FFF2-40B4-BE49-F238E27FC236}">
                <a16:creationId xmlns:a16="http://schemas.microsoft.com/office/drawing/2014/main" id="{7677A253-24FB-CC60-4CFC-7DD2C7093F71}"/>
              </a:ext>
            </a:extLst>
          </p:cNvPr>
          <p:cNvGrpSpPr/>
          <p:nvPr/>
        </p:nvGrpSpPr>
        <p:grpSpPr>
          <a:xfrm>
            <a:off x="1057301" y="2575051"/>
            <a:ext cx="4811715" cy="3773554"/>
            <a:chOff x="618179" y="1688115"/>
            <a:chExt cx="6129338" cy="4812258"/>
          </a:xfrm>
        </p:grpSpPr>
        <p:pic>
          <p:nvPicPr>
            <p:cNvPr id="2" name="Picture 1" descr="A telescope in a red railing&#10;&#10;Description automatically generated with medium confidence">
              <a:extLst>
                <a:ext uri="{FF2B5EF4-FFF2-40B4-BE49-F238E27FC236}">
                  <a16:creationId xmlns:a16="http://schemas.microsoft.com/office/drawing/2014/main" id="{CECE8611-C447-B4D8-1B21-26766B21274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4473"/>
            <a:stretch/>
          </p:blipFill>
          <p:spPr>
            <a:xfrm>
              <a:off x="618179" y="1688115"/>
              <a:ext cx="6129338" cy="4812258"/>
            </a:xfrm>
            <a:prstGeom prst="rect">
              <a:avLst/>
            </a:prstGeom>
          </p:spPr>
        </p:pic>
        <p:sp>
          <p:nvSpPr>
            <p:cNvPr id="5" name="Text Box 9">
              <a:extLst>
                <a:ext uri="{FF2B5EF4-FFF2-40B4-BE49-F238E27FC236}">
                  <a16:creationId xmlns:a16="http://schemas.microsoft.com/office/drawing/2014/main" id="{8957AEC2-F568-B8F7-6AE0-41C17BB27163}"/>
                </a:ext>
              </a:extLst>
            </p:cNvPr>
            <p:cNvSpPr txBox="1"/>
            <p:nvPr/>
          </p:nvSpPr>
          <p:spPr>
            <a:xfrm>
              <a:off x="901285" y="1938399"/>
              <a:ext cx="2374050" cy="378503"/>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Seen from the entrance</a:t>
              </a:r>
              <a:endParaRPr lang="en-CH" sz="1200" dirty="0">
                <a:effectLst/>
                <a:latin typeface="Times New Roman" panose="02020603050405020304" pitchFamily="18" charset="0"/>
                <a:ea typeface="Times New Roman" panose="02020603050405020304" pitchFamily="18" charset="0"/>
              </a:endParaRPr>
            </a:p>
          </p:txBody>
        </p:sp>
      </p:grpSp>
      <p:grpSp>
        <p:nvGrpSpPr>
          <p:cNvPr id="8" name="Group 7">
            <a:extLst>
              <a:ext uri="{FF2B5EF4-FFF2-40B4-BE49-F238E27FC236}">
                <a16:creationId xmlns:a16="http://schemas.microsoft.com/office/drawing/2014/main" id="{7C9BF9E5-20CA-45DC-5B60-59DB63CA43EE}"/>
              </a:ext>
            </a:extLst>
          </p:cNvPr>
          <p:cNvGrpSpPr/>
          <p:nvPr/>
        </p:nvGrpSpPr>
        <p:grpSpPr>
          <a:xfrm>
            <a:off x="7527923" y="2682940"/>
            <a:ext cx="2444752" cy="3665665"/>
            <a:chOff x="7472585" y="1393256"/>
            <a:chExt cx="3900488" cy="5200650"/>
          </a:xfrm>
        </p:grpSpPr>
        <p:pic>
          <p:nvPicPr>
            <p:cNvPr id="4" name="Picture 3" descr="A telescope in a white dome&#10;&#10;Description automatically generated">
              <a:extLst>
                <a:ext uri="{FF2B5EF4-FFF2-40B4-BE49-F238E27FC236}">
                  <a16:creationId xmlns:a16="http://schemas.microsoft.com/office/drawing/2014/main" id="{AF88CAAA-BE0D-6A6D-37BD-A665A1FB46D5}"/>
                </a:ext>
              </a:extLst>
            </p:cNvPr>
            <p:cNvPicPr>
              <a:picLocks noChangeAspect="1"/>
            </p:cNvPicPr>
            <p:nvPr/>
          </p:nvPicPr>
          <p:blipFill>
            <a:blip r:embed="rId4"/>
            <a:stretch>
              <a:fillRect/>
            </a:stretch>
          </p:blipFill>
          <p:spPr>
            <a:xfrm>
              <a:off x="7472585" y="1393256"/>
              <a:ext cx="3900488" cy="5200650"/>
            </a:xfrm>
            <a:prstGeom prst="rect">
              <a:avLst/>
            </a:prstGeom>
          </p:spPr>
        </p:pic>
        <p:sp>
          <p:nvSpPr>
            <p:cNvPr id="6" name="Text Box 9">
              <a:extLst>
                <a:ext uri="{FF2B5EF4-FFF2-40B4-BE49-F238E27FC236}">
                  <a16:creationId xmlns:a16="http://schemas.microsoft.com/office/drawing/2014/main" id="{B70B3782-0001-CB68-A5B6-81C1DD709AE5}"/>
                </a:ext>
              </a:extLst>
            </p:cNvPr>
            <p:cNvSpPr txBox="1"/>
            <p:nvPr/>
          </p:nvSpPr>
          <p:spPr>
            <a:xfrm>
              <a:off x="7673662" y="1539232"/>
              <a:ext cx="3289101" cy="40049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effectLst/>
                  <a:latin typeface="Times New Roman" panose="02020603050405020304" pitchFamily="18" charset="0"/>
                  <a:ea typeface="Times New Roman" panose="02020603050405020304" pitchFamily="18" charset="0"/>
                </a:rPr>
                <a:t>Seen in fro</a:t>
              </a:r>
              <a:r>
                <a:rPr lang="en-US" sz="1200" dirty="0">
                  <a:solidFill>
                    <a:srgbClr val="FF0000"/>
                  </a:solidFill>
                  <a:latin typeface="Times New Roman" panose="02020603050405020304" pitchFamily="18" charset="0"/>
                  <a:ea typeface="Times New Roman" panose="02020603050405020304" pitchFamily="18" charset="0"/>
                </a:rPr>
                <a:t>nt of the telescope</a:t>
              </a:r>
              <a:endParaRPr lang="en-CH" sz="1200" dirty="0">
                <a:effectLst/>
                <a:latin typeface="Times New Roman" panose="02020603050405020304" pitchFamily="18" charset="0"/>
                <a:ea typeface="Times New Roman" panose="02020603050405020304" pitchFamily="18" charset="0"/>
              </a:endParaRPr>
            </a:p>
          </p:txBody>
        </p:sp>
      </p:grpSp>
      <p:sp>
        <p:nvSpPr>
          <p:cNvPr id="9" name="Title 1">
            <a:extLst>
              <a:ext uri="{FF2B5EF4-FFF2-40B4-BE49-F238E27FC236}">
                <a16:creationId xmlns:a16="http://schemas.microsoft.com/office/drawing/2014/main" id="{EBAF3E84-468D-A18E-0115-00B8C6F7EE96}"/>
              </a:ext>
            </a:extLst>
          </p:cNvPr>
          <p:cNvSpPr>
            <a:spLocks noGrp="1"/>
          </p:cNvSpPr>
          <p:nvPr>
            <p:ph type="title"/>
          </p:nvPr>
        </p:nvSpPr>
        <p:spPr>
          <a:xfrm>
            <a:off x="838200" y="165961"/>
            <a:ext cx="10515600" cy="1325563"/>
          </a:xfrm>
        </p:spPr>
        <p:txBody>
          <a:bodyPr/>
          <a:lstStyle/>
          <a:p>
            <a:r>
              <a:rPr lang="en-CH" dirty="0">
                <a:solidFill>
                  <a:srgbClr val="FF0000"/>
                </a:solidFill>
              </a:rPr>
              <a:t>IN THE DOME</a:t>
            </a:r>
          </a:p>
        </p:txBody>
      </p:sp>
    </p:spTree>
    <p:extLst>
      <p:ext uri="{BB962C8B-B14F-4D97-AF65-F5344CB8AC3E}">
        <p14:creationId xmlns:p14="http://schemas.microsoft.com/office/powerpoint/2010/main" val="449708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08002-8FBC-C49C-EA08-4C74F17CEF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988A4-0534-5DBD-FAE9-38E4C0DEC64E}"/>
              </a:ext>
            </a:extLst>
          </p:cNvPr>
          <p:cNvSpPr>
            <a:spLocks noGrp="1"/>
          </p:cNvSpPr>
          <p:nvPr>
            <p:ph idx="1"/>
          </p:nvPr>
        </p:nvSpPr>
        <p:spPr>
          <a:xfrm>
            <a:off x="838200" y="842368"/>
            <a:ext cx="10515600" cy="500974"/>
          </a:xfrm>
        </p:spPr>
        <p:txBody>
          <a:bodyPr/>
          <a:lstStyle/>
          <a:p>
            <a:pPr marL="0" indent="0">
              <a:buNone/>
            </a:pPr>
            <a:r>
              <a:rPr lang="en-CH" sz="2000" dirty="0">
                <a:solidFill>
                  <a:srgbClr val="000000"/>
                </a:solidFill>
                <a:effectLst/>
                <a:latin typeface="Arial" panose="020B0604020202020204" pitchFamily="34" charset="0"/>
                <a:ea typeface="Times New Roman" panose="02020603050405020304" pitchFamily="18" charset="0"/>
              </a:rPr>
              <a:t>2. Turn off the Camera</a:t>
            </a:r>
            <a:r>
              <a:rPr lang="en-US" sz="2000" dirty="0">
                <a:solidFill>
                  <a:srgbClr val="000000"/>
                </a:solidFill>
                <a:effectLst/>
                <a:latin typeface="Arial" panose="020B0604020202020204" pitchFamily="34" charset="0"/>
                <a:ea typeface="Times New Roman" panose="02020603050405020304" pitchFamily="18" charset="0"/>
              </a:rPr>
              <a:t> and the telescope: push up the two switches</a:t>
            </a:r>
            <a:endParaRPr lang="en-CH" sz="2000" dirty="0">
              <a:effectLst/>
              <a:latin typeface="Times New Roman" panose="02020603050405020304" pitchFamily="18" charset="0"/>
              <a:ea typeface="Times New Roman" panose="02020603050405020304" pitchFamily="18" charset="0"/>
            </a:endParaRPr>
          </a:p>
          <a:p>
            <a:pPr marL="0" indent="0">
              <a:buNone/>
            </a:pPr>
            <a:endParaRPr lang="en-CH" dirty="0"/>
          </a:p>
        </p:txBody>
      </p:sp>
      <p:pic>
        <p:nvPicPr>
          <p:cNvPr id="4" name="Picture 3" descr="A large black object with a black cover&#10;&#10;Description automatically generated">
            <a:extLst>
              <a:ext uri="{FF2B5EF4-FFF2-40B4-BE49-F238E27FC236}">
                <a16:creationId xmlns:a16="http://schemas.microsoft.com/office/drawing/2014/main" id="{AEDE3437-C2FA-760C-4E19-5F8F60858D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60" t="5172" r="11307"/>
          <a:stretch/>
        </p:blipFill>
        <p:spPr bwMode="auto">
          <a:xfrm>
            <a:off x="1590832" y="1840020"/>
            <a:ext cx="2790668" cy="4449536"/>
          </a:xfrm>
          <a:prstGeom prst="rect">
            <a:avLst/>
          </a:prstGeom>
          <a:ln w="19050">
            <a:solidFill>
              <a:schemeClr val="tx1"/>
            </a:solidFill>
          </a:ln>
          <a:extLst>
            <a:ext uri="{53640926-AAD7-44D8-BBD7-CCE9431645EC}">
              <a14:shadowObscured xmlns:a14="http://schemas.microsoft.com/office/drawing/2010/main"/>
            </a:ext>
          </a:extLst>
        </p:spPr>
      </p:pic>
      <p:pic>
        <p:nvPicPr>
          <p:cNvPr id="5" name="Picture 4" descr="A close up of a device&#10;&#10;Description automatically generated">
            <a:extLst>
              <a:ext uri="{FF2B5EF4-FFF2-40B4-BE49-F238E27FC236}">
                <a16:creationId xmlns:a16="http://schemas.microsoft.com/office/drawing/2014/main" id="{1CFEACF6-D70F-7A85-DF55-C5207CA8C34F}"/>
              </a:ext>
            </a:extLst>
          </p:cNvPr>
          <p:cNvPicPr>
            <a:picLocks noChangeAspect="1"/>
          </p:cNvPicPr>
          <p:nvPr/>
        </p:nvPicPr>
        <p:blipFill rotWithShape="1">
          <a:blip r:embed="rId3">
            <a:extLst>
              <a:ext uri="{28A0092B-C50C-407E-A947-70E740481C1C}">
                <a14:useLocalDpi xmlns:a14="http://schemas.microsoft.com/office/drawing/2010/main" val="0"/>
              </a:ext>
            </a:extLst>
          </a:blip>
          <a:srcRect l="19364" t="19101" r="28814" b="41134"/>
          <a:stretch/>
        </p:blipFill>
        <p:spPr bwMode="auto">
          <a:xfrm>
            <a:off x="6978014" y="2191702"/>
            <a:ext cx="2455545" cy="2512695"/>
          </a:xfrm>
          <a:prstGeom prst="rect">
            <a:avLst/>
          </a:prstGeom>
          <a:ln w="19050">
            <a:solidFill>
              <a:srgbClr val="FF0000"/>
            </a:solid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id="{2EDC5A4F-1C19-5D9E-71CB-BFB24540723C}"/>
              </a:ext>
            </a:extLst>
          </p:cNvPr>
          <p:cNvCxnSpPr>
            <a:cxnSpLocks/>
          </p:cNvCxnSpPr>
          <p:nvPr/>
        </p:nvCxnSpPr>
        <p:spPr>
          <a:xfrm flipV="1">
            <a:off x="2349500" y="2191702"/>
            <a:ext cx="4628514" cy="80074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10A843E-FE60-82E0-1073-1713652D9431}"/>
              </a:ext>
            </a:extLst>
          </p:cNvPr>
          <p:cNvSpPr/>
          <p:nvPr/>
        </p:nvSpPr>
        <p:spPr>
          <a:xfrm>
            <a:off x="2124231" y="2992451"/>
            <a:ext cx="225269" cy="2623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9" name="Straight Connector 8">
            <a:extLst>
              <a:ext uri="{FF2B5EF4-FFF2-40B4-BE49-F238E27FC236}">
                <a16:creationId xmlns:a16="http://schemas.microsoft.com/office/drawing/2014/main" id="{5ADCC541-E71B-4E5B-8984-FFEA54B9876D}"/>
              </a:ext>
            </a:extLst>
          </p:cNvPr>
          <p:cNvCxnSpPr>
            <a:cxnSpLocks/>
          </p:cNvCxnSpPr>
          <p:nvPr/>
        </p:nvCxnSpPr>
        <p:spPr>
          <a:xfrm>
            <a:off x="2255680" y="3280453"/>
            <a:ext cx="4722334" cy="14239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7A95BC-4A6A-DBD1-2D12-845BAA93F2A3}"/>
              </a:ext>
            </a:extLst>
          </p:cNvPr>
          <p:cNvSpPr/>
          <p:nvPr/>
        </p:nvSpPr>
        <p:spPr>
          <a:xfrm>
            <a:off x="7488553" y="2945860"/>
            <a:ext cx="1434465" cy="91017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00735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98CE51-2826-264E-8D09-5EAC5CDEA4CB}"/>
              </a:ext>
            </a:extLst>
          </p:cNvPr>
          <p:cNvSpPr txBox="1">
            <a:spLocks/>
          </p:cNvSpPr>
          <p:nvPr/>
        </p:nvSpPr>
        <p:spPr>
          <a:xfrm>
            <a:off x="838200" y="1513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solidFill>
                  <a:srgbClr val="FF0000"/>
                </a:solidFill>
              </a:rPr>
              <a:t>IN THE DOME</a:t>
            </a:r>
          </a:p>
        </p:txBody>
      </p:sp>
      <p:sp>
        <p:nvSpPr>
          <p:cNvPr id="5" name="Content Placeholder 2">
            <a:extLst>
              <a:ext uri="{FF2B5EF4-FFF2-40B4-BE49-F238E27FC236}">
                <a16:creationId xmlns:a16="http://schemas.microsoft.com/office/drawing/2014/main" id="{1A751923-0F64-D310-34E4-8C23E398B170}"/>
              </a:ext>
            </a:extLst>
          </p:cNvPr>
          <p:cNvSpPr>
            <a:spLocks noGrp="1"/>
          </p:cNvSpPr>
          <p:nvPr>
            <p:ph idx="1"/>
          </p:nvPr>
        </p:nvSpPr>
        <p:spPr>
          <a:xfrm>
            <a:off x="349350" y="1232122"/>
            <a:ext cx="4782488" cy="829436"/>
          </a:xfrm>
        </p:spPr>
        <p:txBody>
          <a:bodyPr>
            <a:normAutofit fontScale="92500" lnSpcReduction="20000"/>
          </a:bodyPr>
          <a:lstStyle/>
          <a:p>
            <a:pPr marL="0" indent="0">
              <a:buNone/>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0</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If it’s too dark, switch on</a:t>
            </a: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H"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t>
            </a:r>
            <a:r>
              <a:rPr lang="it-IT"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lights</a:t>
            </a:r>
            <a:r>
              <a:rPr lang="it-IT"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 the dome (</a:t>
            </a:r>
            <a:r>
              <a:rPr lang="it-IT"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at</a:t>
            </a:r>
            <a:r>
              <a:rPr lang="it-IT"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a:t>
            </a:r>
            <a:r>
              <a:rPr lang="it-IT"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left</a:t>
            </a:r>
            <a:r>
              <a:rPr lang="it-IT"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of the dome </a:t>
            </a:r>
            <a:r>
              <a:rPr lang="it-IT"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entrance</a:t>
            </a:r>
            <a:r>
              <a:rPr lang="it-IT"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CH" sz="2400" dirty="0">
              <a:effectLst/>
              <a:latin typeface="Arial" panose="020B0604020202020204" pitchFamily="34" charset="0"/>
              <a:ea typeface="Times New Roman" panose="02020603050405020304" pitchFamily="18" charset="0"/>
              <a:cs typeface="Arial" panose="020B0604020202020204" pitchFamily="34" charset="0"/>
            </a:endParaRPr>
          </a:p>
          <a:p>
            <a:endParaRPr lang="en-CH" dirty="0">
              <a:latin typeface="Arial" panose="020B0604020202020204" pitchFamily="34" charset="0"/>
              <a:cs typeface="Arial" panose="020B0604020202020204" pitchFamily="34" charset="0"/>
            </a:endParaRPr>
          </a:p>
        </p:txBody>
      </p:sp>
      <p:pic>
        <p:nvPicPr>
          <p:cNvPr id="9" name="Picture 8" descr="A staircase with yellow and grey steps&#10;&#10;Description automatically generated with medium confidence">
            <a:extLst>
              <a:ext uri="{FF2B5EF4-FFF2-40B4-BE49-F238E27FC236}">
                <a16:creationId xmlns:a16="http://schemas.microsoft.com/office/drawing/2014/main" id="{AD8EFF72-CA62-B6BF-6851-2243BD9B1E7C}"/>
              </a:ext>
            </a:extLst>
          </p:cNvPr>
          <p:cNvPicPr>
            <a:picLocks noChangeAspect="1"/>
          </p:cNvPicPr>
          <p:nvPr/>
        </p:nvPicPr>
        <p:blipFill>
          <a:blip r:embed="rId2"/>
          <a:stretch>
            <a:fillRect/>
          </a:stretch>
        </p:blipFill>
        <p:spPr>
          <a:xfrm>
            <a:off x="1047836" y="2301153"/>
            <a:ext cx="2986075" cy="3981433"/>
          </a:xfrm>
          <a:prstGeom prst="rect">
            <a:avLst/>
          </a:prstGeom>
          <a:ln w="19050">
            <a:solidFill>
              <a:schemeClr val="tx1"/>
            </a:solidFill>
          </a:ln>
        </p:spPr>
      </p:pic>
      <p:sp>
        <p:nvSpPr>
          <p:cNvPr id="10" name="Rectangle 9">
            <a:extLst>
              <a:ext uri="{FF2B5EF4-FFF2-40B4-BE49-F238E27FC236}">
                <a16:creationId xmlns:a16="http://schemas.microsoft.com/office/drawing/2014/main" id="{32686305-7645-EAFA-0927-4F1C066AE50E}"/>
              </a:ext>
            </a:extLst>
          </p:cNvPr>
          <p:cNvSpPr/>
          <p:nvPr/>
        </p:nvSpPr>
        <p:spPr>
          <a:xfrm>
            <a:off x="1702714" y="4439510"/>
            <a:ext cx="306070" cy="3486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Text Box 9">
            <a:extLst>
              <a:ext uri="{FF2B5EF4-FFF2-40B4-BE49-F238E27FC236}">
                <a16:creationId xmlns:a16="http://schemas.microsoft.com/office/drawing/2014/main" id="{510E651F-0ED5-F1D3-080A-980F2A61713C}"/>
              </a:ext>
            </a:extLst>
          </p:cNvPr>
          <p:cNvSpPr txBox="1"/>
          <p:nvPr/>
        </p:nvSpPr>
        <p:spPr>
          <a:xfrm>
            <a:off x="772787" y="3910670"/>
            <a:ext cx="3638379" cy="28516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r>
              <a:rPr lang="it-IT" sz="1200" dirty="0">
                <a:solidFill>
                  <a:srgbClr val="FF0000"/>
                </a:solidFill>
                <a:latin typeface="Times New Roman" panose="02020603050405020304" pitchFamily="18" charset="0"/>
                <a:ea typeface="Times New Roman" panose="02020603050405020304" pitchFamily="18" charset="0"/>
              </a:rPr>
              <a:t>Press </a:t>
            </a:r>
            <a:r>
              <a:rPr lang="it-IT" sz="1200" dirty="0" err="1">
                <a:solidFill>
                  <a:srgbClr val="FF0000"/>
                </a:solidFill>
                <a:latin typeface="Times New Roman" panose="02020603050405020304" pitchFamily="18" charset="0"/>
                <a:ea typeface="Times New Roman" panose="02020603050405020304" pitchFamily="18" charset="0"/>
              </a:rPr>
              <a:t>this</a:t>
            </a:r>
            <a:r>
              <a:rPr lang="it-IT" sz="1200" dirty="0">
                <a:solidFill>
                  <a:srgbClr val="FF0000"/>
                </a:solidFill>
                <a:latin typeface="Times New Roman" panose="02020603050405020304" pitchFamily="18" charset="0"/>
                <a:ea typeface="Times New Roman" panose="02020603050405020304" pitchFamily="18" charset="0"/>
              </a:rPr>
              <a:t> </a:t>
            </a:r>
            <a:r>
              <a:rPr lang="it-IT" sz="1200" dirty="0" err="1">
                <a:solidFill>
                  <a:srgbClr val="FF0000"/>
                </a:solidFill>
                <a:latin typeface="Times New Roman" panose="02020603050405020304" pitchFamily="18" charset="0"/>
                <a:ea typeface="Times New Roman" panose="02020603050405020304" pitchFamily="18" charset="0"/>
              </a:rPr>
              <a:t>button</a:t>
            </a:r>
            <a:r>
              <a:rPr lang="it-IT" sz="1200" dirty="0">
                <a:solidFill>
                  <a:srgbClr val="FF0000"/>
                </a:solidFill>
                <a:latin typeface="Times New Roman" panose="02020603050405020304" pitchFamily="18" charset="0"/>
                <a:ea typeface="Times New Roman" panose="02020603050405020304" pitchFamily="18" charset="0"/>
              </a:rPr>
              <a:t> to switch on the </a:t>
            </a:r>
            <a:r>
              <a:rPr lang="it-IT" sz="1200" dirty="0" err="1">
                <a:solidFill>
                  <a:srgbClr val="FF0000"/>
                </a:solidFill>
                <a:latin typeface="Times New Roman" panose="02020603050405020304" pitchFamily="18" charset="0"/>
                <a:ea typeface="Times New Roman" panose="02020603050405020304" pitchFamily="18" charset="0"/>
              </a:rPr>
              <a:t>lights</a:t>
            </a:r>
            <a:r>
              <a:rPr lang="it-IT" sz="1200" dirty="0">
                <a:solidFill>
                  <a:srgbClr val="FF0000"/>
                </a:solidFill>
                <a:latin typeface="Times New Roman" panose="02020603050405020304" pitchFamily="18" charset="0"/>
                <a:ea typeface="Times New Roman" panose="02020603050405020304" pitchFamily="18" charset="0"/>
              </a:rPr>
              <a:t> in the dome</a:t>
            </a:r>
          </a:p>
        </p:txBody>
      </p:sp>
      <p:pic>
        <p:nvPicPr>
          <p:cNvPr id="18" name="Picture 17" descr="A large black object with a black cover&#10;&#10;Description automatically generated">
            <a:extLst>
              <a:ext uri="{FF2B5EF4-FFF2-40B4-BE49-F238E27FC236}">
                <a16:creationId xmlns:a16="http://schemas.microsoft.com/office/drawing/2014/main" id="{D1CE19FE-1B0C-AAA6-55F7-6DEC52F2E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60" t="5172" r="11307"/>
          <a:stretch/>
        </p:blipFill>
        <p:spPr bwMode="auto">
          <a:xfrm>
            <a:off x="5805661" y="2578878"/>
            <a:ext cx="2172213" cy="3121867"/>
          </a:xfrm>
          <a:prstGeom prst="rect">
            <a:avLst/>
          </a:prstGeom>
          <a:ln w="19050">
            <a:solidFill>
              <a:schemeClr val="tx1"/>
            </a:solid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8F28BCC6-9879-A5B7-4567-D51DF793C552}"/>
              </a:ext>
            </a:extLst>
          </p:cNvPr>
          <p:cNvSpPr/>
          <p:nvPr/>
        </p:nvSpPr>
        <p:spPr>
          <a:xfrm>
            <a:off x="6836779" y="4130409"/>
            <a:ext cx="247875" cy="2831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0" name="Straight Connector 19">
            <a:extLst>
              <a:ext uri="{FF2B5EF4-FFF2-40B4-BE49-F238E27FC236}">
                <a16:creationId xmlns:a16="http://schemas.microsoft.com/office/drawing/2014/main" id="{BB7DEC42-4630-01DE-12AF-A3F429A25B8F}"/>
              </a:ext>
            </a:extLst>
          </p:cNvPr>
          <p:cNvCxnSpPr>
            <a:cxnSpLocks/>
          </p:cNvCxnSpPr>
          <p:nvPr/>
        </p:nvCxnSpPr>
        <p:spPr>
          <a:xfrm flipV="1">
            <a:off x="7050830" y="3007245"/>
            <a:ext cx="1675498" cy="112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FA1B80-00B8-5CFB-2C69-40246D50B5C6}"/>
              </a:ext>
            </a:extLst>
          </p:cNvPr>
          <p:cNvCxnSpPr>
            <a:cxnSpLocks/>
          </p:cNvCxnSpPr>
          <p:nvPr/>
        </p:nvCxnSpPr>
        <p:spPr>
          <a:xfrm>
            <a:off x="7084653" y="4413575"/>
            <a:ext cx="1641675" cy="8399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descr="A close-up of a device&#10;&#10;Description automatically generated">
            <a:extLst>
              <a:ext uri="{FF2B5EF4-FFF2-40B4-BE49-F238E27FC236}">
                <a16:creationId xmlns:a16="http://schemas.microsoft.com/office/drawing/2014/main" id="{D5668DE6-8D0C-8FD3-4330-A8CAB19A1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60" t="20279" r="9433" b="21168"/>
          <a:stretch/>
        </p:blipFill>
        <p:spPr bwMode="auto">
          <a:xfrm>
            <a:off x="8726328" y="3007245"/>
            <a:ext cx="2387220" cy="2246329"/>
          </a:xfrm>
          <a:prstGeom prst="rect">
            <a:avLst/>
          </a:prstGeom>
          <a:ln w="19050">
            <a:solidFill>
              <a:srgbClr val="FF0000"/>
            </a:solid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D5A57D41-E63E-2C14-19D2-BED343B8E98E}"/>
              </a:ext>
            </a:extLst>
          </p:cNvPr>
          <p:cNvSpPr/>
          <p:nvPr/>
        </p:nvSpPr>
        <p:spPr>
          <a:xfrm>
            <a:off x="9744021" y="4620201"/>
            <a:ext cx="450494" cy="462659"/>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ontent Placeholder 2">
            <a:extLst>
              <a:ext uri="{FF2B5EF4-FFF2-40B4-BE49-F238E27FC236}">
                <a16:creationId xmlns:a16="http://schemas.microsoft.com/office/drawing/2014/main" id="{13D31E4F-6C43-2A8B-AF54-F5BF00F3805B}"/>
              </a:ext>
            </a:extLst>
          </p:cNvPr>
          <p:cNvSpPr txBox="1">
            <a:spLocks/>
          </p:cNvSpPr>
          <p:nvPr/>
        </p:nvSpPr>
        <p:spPr>
          <a:xfrm>
            <a:off x="5700904" y="1232122"/>
            <a:ext cx="5605065" cy="867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0000"/>
                </a:solidFill>
                <a:latin typeface="Arial" panose="020B0604020202020204" pitchFamily="34" charset="0"/>
                <a:ea typeface="Times New Roman" panose="02020603050405020304" pitchFamily="18" charset="0"/>
              </a:rPr>
              <a:t>1. Switch </a:t>
            </a:r>
            <a:r>
              <a:rPr lang="en-US" sz="2000" b="1" dirty="0">
                <a:solidFill>
                  <a:srgbClr val="000000"/>
                </a:solidFill>
                <a:latin typeface="Arial" panose="020B0604020202020204" pitchFamily="34" charset="0"/>
                <a:ea typeface="Times New Roman" panose="02020603050405020304" pitchFamily="18" charset="0"/>
              </a:rPr>
              <a:t>ON </a:t>
            </a:r>
            <a:r>
              <a:rPr lang="en-CH" sz="2000" dirty="0">
                <a:solidFill>
                  <a:srgbClr val="000000"/>
                </a:solidFill>
                <a:latin typeface="Arial" panose="020B0604020202020204" pitchFamily="34" charset="0"/>
                <a:ea typeface="Times New Roman" panose="02020603050405020304" pitchFamily="18" charset="0"/>
              </a:rPr>
              <a:t>the telescope</a:t>
            </a:r>
            <a:r>
              <a:rPr lang="en-US" sz="2000" dirty="0">
                <a:solidFill>
                  <a:srgbClr val="000000"/>
                </a:solidFill>
                <a:latin typeface="Arial" panose="020B0604020202020204" pitchFamily="34" charset="0"/>
                <a:ea typeface="Times New Roman" panose="02020603050405020304" pitchFamily="18" charset="0"/>
              </a:rPr>
              <a:t> electricity</a:t>
            </a:r>
            <a:r>
              <a:rPr lang="en-CH" sz="2000" dirty="0">
                <a:solidFill>
                  <a:srgbClr val="000000"/>
                </a:solidFill>
                <a:latin typeface="Arial" panose="020B0604020202020204" pitchFamily="34" charset="0"/>
                <a:ea typeface="Times New Roman" panose="02020603050405020304" pitchFamily="18" charset="0"/>
              </a:rPr>
              <a:t> by using the designated switch</a:t>
            </a:r>
            <a:r>
              <a:rPr lang="en-US" sz="2000" dirty="0">
                <a:solidFill>
                  <a:srgbClr val="000000"/>
                </a:solidFill>
                <a:latin typeface="Arial" panose="020B0604020202020204" pitchFamily="34" charset="0"/>
                <a:ea typeface="Times New Roman" panose="02020603050405020304" pitchFamily="18" charset="0"/>
              </a:rPr>
              <a:t> (1=ON, 0=OFF)</a:t>
            </a:r>
            <a:r>
              <a:rPr lang="en-CH" sz="2000" dirty="0">
                <a:solidFill>
                  <a:srgbClr val="000000"/>
                </a:solidFill>
                <a:latin typeface="Arial" panose="020B0604020202020204" pitchFamily="34" charset="0"/>
                <a:ea typeface="Times New Roman" panose="02020603050405020304" pitchFamily="18" charset="0"/>
              </a:rPr>
              <a:t>. </a:t>
            </a:r>
            <a:endParaRPr lang="en-CH" sz="2000" dirty="0">
              <a:latin typeface="Times New Roman" panose="02020603050405020304" pitchFamily="18" charset="0"/>
              <a:ea typeface="Times New Roman" panose="02020603050405020304" pitchFamily="18" charset="0"/>
            </a:endParaRPr>
          </a:p>
          <a:p>
            <a:endParaRPr lang="en-CH" dirty="0"/>
          </a:p>
        </p:txBody>
      </p:sp>
    </p:spTree>
    <p:extLst>
      <p:ext uri="{BB962C8B-B14F-4D97-AF65-F5344CB8AC3E}">
        <p14:creationId xmlns:p14="http://schemas.microsoft.com/office/powerpoint/2010/main" val="3322149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4779-9735-9A65-D6C0-57EABE310C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F83C2-AC6A-BF05-E2C7-92A7F38CAEC3}"/>
              </a:ext>
            </a:extLst>
          </p:cNvPr>
          <p:cNvSpPr>
            <a:spLocks noGrp="1"/>
          </p:cNvSpPr>
          <p:nvPr>
            <p:ph idx="1"/>
          </p:nvPr>
        </p:nvSpPr>
        <p:spPr>
          <a:xfrm>
            <a:off x="685800" y="641141"/>
            <a:ext cx="10515600" cy="402188"/>
          </a:xfrm>
        </p:spPr>
        <p:txBody>
          <a:bodyPr/>
          <a:lstStyle/>
          <a:p>
            <a:pPr marL="0" indent="0">
              <a:buNone/>
            </a:pPr>
            <a:r>
              <a:rPr lang="en-US" sz="2000" dirty="0">
                <a:solidFill>
                  <a:srgbClr val="000000"/>
                </a:solidFill>
                <a:effectLst/>
                <a:latin typeface="Arial" panose="020B0604020202020204" pitchFamily="34" charset="0"/>
                <a:ea typeface="Times New Roman" panose="02020603050405020304" pitchFamily="18" charset="0"/>
              </a:rPr>
              <a:t>3. Switch </a:t>
            </a:r>
            <a:r>
              <a:rPr lang="en-US" sz="2000" b="1" dirty="0">
                <a:solidFill>
                  <a:srgbClr val="000000"/>
                </a:solidFill>
                <a:effectLst/>
                <a:latin typeface="Arial" panose="020B0604020202020204" pitchFamily="34" charset="0"/>
                <a:ea typeface="Times New Roman" panose="02020603050405020304" pitchFamily="18" charset="0"/>
              </a:rPr>
              <a:t>O</a:t>
            </a:r>
            <a:r>
              <a:rPr lang="en-CH" sz="2000" b="1" dirty="0">
                <a:solidFill>
                  <a:srgbClr val="000000"/>
                </a:solidFill>
                <a:effectLst/>
                <a:latin typeface="Arial" panose="020B0604020202020204" pitchFamily="34" charset="0"/>
                <a:ea typeface="Times New Roman" panose="02020603050405020304" pitchFamily="18" charset="0"/>
              </a:rPr>
              <a:t>FF </a:t>
            </a:r>
            <a:r>
              <a:rPr lang="en-CH" sz="2000" dirty="0">
                <a:solidFill>
                  <a:srgbClr val="000000"/>
                </a:solidFill>
                <a:effectLst/>
                <a:latin typeface="Arial" panose="020B0604020202020204" pitchFamily="34" charset="0"/>
                <a:ea typeface="Times New Roman" panose="02020603050405020304" pitchFamily="18" charset="0"/>
              </a:rPr>
              <a:t>the telescope</a:t>
            </a:r>
            <a:r>
              <a:rPr lang="en-US" sz="2000" dirty="0">
                <a:solidFill>
                  <a:srgbClr val="000000"/>
                </a:solidFill>
                <a:effectLst/>
                <a:latin typeface="Arial" panose="020B0604020202020204" pitchFamily="34" charset="0"/>
                <a:ea typeface="Times New Roman" panose="02020603050405020304" pitchFamily="18" charset="0"/>
              </a:rPr>
              <a:t> electricity</a:t>
            </a:r>
            <a:r>
              <a:rPr lang="en-CH" sz="2000" dirty="0">
                <a:solidFill>
                  <a:srgbClr val="000000"/>
                </a:solidFill>
                <a:effectLst/>
                <a:latin typeface="Arial" panose="020B0604020202020204" pitchFamily="34" charset="0"/>
                <a:ea typeface="Times New Roman" panose="02020603050405020304" pitchFamily="18" charset="0"/>
              </a:rPr>
              <a:t> by using the designated switch</a:t>
            </a:r>
            <a:r>
              <a:rPr lang="en-US" sz="2000" dirty="0">
                <a:solidFill>
                  <a:srgbClr val="000000"/>
                </a:solidFill>
                <a:effectLst/>
                <a:latin typeface="Arial" panose="020B0604020202020204" pitchFamily="34" charset="0"/>
                <a:ea typeface="Times New Roman" panose="02020603050405020304" pitchFamily="18" charset="0"/>
              </a:rPr>
              <a:t> (1=ON, 0=OFF)</a:t>
            </a:r>
            <a:r>
              <a:rPr lang="en-CH" sz="2000" dirty="0">
                <a:solidFill>
                  <a:srgbClr val="000000"/>
                </a:solidFill>
                <a:effectLst/>
                <a:latin typeface="Arial" panose="020B0604020202020204" pitchFamily="34" charset="0"/>
                <a:ea typeface="Times New Roman" panose="02020603050405020304" pitchFamily="18" charset="0"/>
              </a:rPr>
              <a:t>. </a:t>
            </a:r>
            <a:endParaRPr lang="en-CH" sz="2000" dirty="0">
              <a:effectLst/>
              <a:latin typeface="Times New Roman" panose="02020603050405020304" pitchFamily="18" charset="0"/>
              <a:ea typeface="Times New Roman" panose="02020603050405020304" pitchFamily="18" charset="0"/>
            </a:endParaRPr>
          </a:p>
          <a:p>
            <a:endParaRPr lang="en-CH" dirty="0"/>
          </a:p>
        </p:txBody>
      </p:sp>
      <p:pic>
        <p:nvPicPr>
          <p:cNvPr id="4" name="Picture 3" descr="A large black object with a black cover&#10;&#10;Description automatically generated">
            <a:extLst>
              <a:ext uri="{FF2B5EF4-FFF2-40B4-BE49-F238E27FC236}">
                <a16:creationId xmlns:a16="http://schemas.microsoft.com/office/drawing/2014/main" id="{0840E520-6BEB-FC40-77A8-8278132831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60" t="5172" r="11307"/>
          <a:stretch/>
        </p:blipFill>
        <p:spPr bwMode="auto">
          <a:xfrm>
            <a:off x="2323677" y="1723932"/>
            <a:ext cx="2410530" cy="3843431"/>
          </a:xfrm>
          <a:prstGeom prst="rect">
            <a:avLst/>
          </a:prstGeom>
          <a:ln w="19050">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665B4B09-0E14-9511-5ADC-552E557D0475}"/>
              </a:ext>
            </a:extLst>
          </p:cNvPr>
          <p:cNvSpPr/>
          <p:nvPr/>
        </p:nvSpPr>
        <p:spPr>
          <a:xfrm>
            <a:off x="3444059" y="3634072"/>
            <a:ext cx="306070" cy="3486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6" name="Straight Connector 5">
            <a:extLst>
              <a:ext uri="{FF2B5EF4-FFF2-40B4-BE49-F238E27FC236}">
                <a16:creationId xmlns:a16="http://schemas.microsoft.com/office/drawing/2014/main" id="{3D17F651-AACB-DBB8-FC17-9A4B68BC7185}"/>
              </a:ext>
            </a:extLst>
          </p:cNvPr>
          <p:cNvCxnSpPr>
            <a:cxnSpLocks/>
          </p:cNvCxnSpPr>
          <p:nvPr/>
        </p:nvCxnSpPr>
        <p:spPr>
          <a:xfrm flipV="1">
            <a:off x="3708364" y="2290296"/>
            <a:ext cx="2927951" cy="134377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C9C28DF-2E31-6ED3-3130-2C8E32ADBEBD}"/>
              </a:ext>
            </a:extLst>
          </p:cNvPr>
          <p:cNvCxnSpPr>
            <a:cxnSpLocks/>
          </p:cNvCxnSpPr>
          <p:nvPr/>
        </p:nvCxnSpPr>
        <p:spPr>
          <a:xfrm>
            <a:off x="3750129" y="3982687"/>
            <a:ext cx="2886186" cy="995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device&#10;&#10;Description automatically generated">
            <a:extLst>
              <a:ext uri="{FF2B5EF4-FFF2-40B4-BE49-F238E27FC236}">
                <a16:creationId xmlns:a16="http://schemas.microsoft.com/office/drawing/2014/main" id="{D76763CE-78A6-DB64-21C6-D7E4985682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0" t="20279" r="9433" b="21168"/>
          <a:stretch/>
        </p:blipFill>
        <p:spPr bwMode="auto">
          <a:xfrm>
            <a:off x="6636315" y="2251308"/>
            <a:ext cx="2947684" cy="2765528"/>
          </a:xfrm>
          <a:prstGeom prst="rect">
            <a:avLst/>
          </a:prstGeom>
          <a:ln w="19050">
            <a:solidFill>
              <a:srgbClr val="FF0000"/>
            </a:solid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FA17F814-A5FF-BBB1-2C2C-6132C9D3FF18}"/>
              </a:ext>
            </a:extLst>
          </p:cNvPr>
          <p:cNvSpPr/>
          <p:nvPr/>
        </p:nvSpPr>
        <p:spPr>
          <a:xfrm>
            <a:off x="7892938" y="4237070"/>
            <a:ext cx="556260" cy="569595"/>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428873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9EE386-9948-1578-CEA5-7E30414C4CB1}"/>
              </a:ext>
            </a:extLst>
          </p:cNvPr>
          <p:cNvGrpSpPr/>
          <p:nvPr/>
        </p:nvGrpSpPr>
        <p:grpSpPr>
          <a:xfrm>
            <a:off x="1187291" y="1784905"/>
            <a:ext cx="8071009" cy="2552699"/>
            <a:chOff x="1015682" y="3988441"/>
            <a:chExt cx="7258053" cy="2467033"/>
          </a:xfrm>
        </p:grpSpPr>
        <p:pic>
          <p:nvPicPr>
            <p:cNvPr id="4" name="Picture 3" descr="A telescope with a black cover&#10;&#10;Description automatically generated">
              <a:extLst>
                <a:ext uri="{FF2B5EF4-FFF2-40B4-BE49-F238E27FC236}">
                  <a16:creationId xmlns:a16="http://schemas.microsoft.com/office/drawing/2014/main" id="{BA979698-11DD-3CD1-F034-53647E4F4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682" y="3988441"/>
              <a:ext cx="3270568" cy="2452747"/>
            </a:xfrm>
            <a:prstGeom prst="rect">
              <a:avLst/>
            </a:prstGeom>
            <a:ln w="19050">
              <a:solidFill>
                <a:schemeClr val="tx1"/>
              </a:solidFill>
            </a:ln>
          </p:spPr>
        </p:pic>
        <p:sp>
          <p:nvSpPr>
            <p:cNvPr id="5" name="Text Box 9">
              <a:extLst>
                <a:ext uri="{FF2B5EF4-FFF2-40B4-BE49-F238E27FC236}">
                  <a16:creationId xmlns:a16="http://schemas.microsoft.com/office/drawing/2014/main" id="{53BB61BB-E6C0-32A4-1111-4915079C3CB2}"/>
                </a:ext>
              </a:extLst>
            </p:cNvPr>
            <p:cNvSpPr txBox="1"/>
            <p:nvPr/>
          </p:nvSpPr>
          <p:spPr>
            <a:xfrm>
              <a:off x="1068387" y="4043687"/>
              <a:ext cx="1053937" cy="302494"/>
            </a:xfrm>
            <a:prstGeom prst="rect">
              <a:avLst/>
            </a:prstGeom>
            <a:solidFill>
              <a:schemeClr val="lt1"/>
            </a:solid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a:solidFill>
                    <a:srgbClr val="000000"/>
                  </a:solidFill>
                  <a:effectLst/>
                  <a:latin typeface="Times New Roman" panose="02020603050405020304" pitchFamily="18" charset="0"/>
                  <a:ea typeface="Times New Roman" panose="02020603050405020304" pitchFamily="18" charset="0"/>
                </a:rPr>
                <a:t>With cover</a:t>
              </a:r>
              <a:endParaRPr lang="en-CH" sz="1200">
                <a:effectLst/>
                <a:latin typeface="Times New Roman" panose="02020603050405020304" pitchFamily="18" charset="0"/>
                <a:ea typeface="Times New Roman" panose="02020603050405020304" pitchFamily="18" charset="0"/>
              </a:endParaRPr>
            </a:p>
          </p:txBody>
        </p:sp>
        <p:pic>
          <p:nvPicPr>
            <p:cNvPr id="6" name="Picture 5" descr="A large telescope in a room&#10;&#10;Description automatically generated">
              <a:extLst>
                <a:ext uri="{FF2B5EF4-FFF2-40B4-BE49-F238E27FC236}">
                  <a16:creationId xmlns:a16="http://schemas.microsoft.com/office/drawing/2014/main" id="{B066424F-210C-DBD8-2428-B7792DAEC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167" y="4002727"/>
              <a:ext cx="3270568" cy="2452747"/>
            </a:xfrm>
            <a:prstGeom prst="rect">
              <a:avLst/>
            </a:prstGeom>
            <a:ln w="19050">
              <a:solidFill>
                <a:schemeClr val="tx1"/>
              </a:solidFill>
            </a:ln>
          </p:spPr>
        </p:pic>
        <p:sp>
          <p:nvSpPr>
            <p:cNvPr id="7" name="Text Box 9">
              <a:extLst>
                <a:ext uri="{FF2B5EF4-FFF2-40B4-BE49-F238E27FC236}">
                  <a16:creationId xmlns:a16="http://schemas.microsoft.com/office/drawing/2014/main" id="{11ABC3E7-0550-A9D2-7243-368C59B6A24A}"/>
                </a:ext>
              </a:extLst>
            </p:cNvPr>
            <p:cNvSpPr txBox="1"/>
            <p:nvPr/>
          </p:nvSpPr>
          <p:spPr>
            <a:xfrm>
              <a:off x="5076826" y="4055433"/>
              <a:ext cx="1138073" cy="311244"/>
            </a:xfrm>
            <a:prstGeom prst="rect">
              <a:avLst/>
            </a:prstGeom>
            <a:solidFill>
              <a:schemeClr val="lt1"/>
            </a:solid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a:solidFill>
                    <a:srgbClr val="000000"/>
                  </a:solidFill>
                  <a:effectLst/>
                  <a:latin typeface="Times New Roman" panose="02020603050405020304" pitchFamily="18" charset="0"/>
                  <a:ea typeface="Times New Roman" panose="02020603050405020304" pitchFamily="18" charset="0"/>
                </a:rPr>
                <a:t>Without cover</a:t>
              </a:r>
              <a:endParaRPr lang="en-CH" sz="1200">
                <a:effectLst/>
                <a:latin typeface="Times New Roman" panose="02020603050405020304" pitchFamily="18" charset="0"/>
                <a:ea typeface="Times New Roman" panose="02020603050405020304" pitchFamily="18" charset="0"/>
              </a:endParaRPr>
            </a:p>
          </p:txBody>
        </p:sp>
      </p:grpSp>
      <p:sp>
        <p:nvSpPr>
          <p:cNvPr id="8" name="Content Placeholder 2">
            <a:extLst>
              <a:ext uri="{FF2B5EF4-FFF2-40B4-BE49-F238E27FC236}">
                <a16:creationId xmlns:a16="http://schemas.microsoft.com/office/drawing/2014/main" id="{B66EBAA8-A859-0C31-1F80-D7B1173C5F61}"/>
              </a:ext>
            </a:extLst>
          </p:cNvPr>
          <p:cNvSpPr>
            <a:spLocks noGrp="1"/>
          </p:cNvSpPr>
          <p:nvPr>
            <p:ph idx="1"/>
          </p:nvPr>
        </p:nvSpPr>
        <p:spPr>
          <a:xfrm>
            <a:off x="685800" y="1141207"/>
            <a:ext cx="10515600" cy="402188"/>
          </a:xfrm>
        </p:spPr>
        <p:txBody>
          <a:bodyPr/>
          <a:lstStyle/>
          <a:p>
            <a:pPr marL="0" indent="0">
              <a:buNone/>
            </a:pPr>
            <a:r>
              <a:rPr lang="en-US" sz="2000" dirty="0">
                <a:solidFill>
                  <a:srgbClr val="000000"/>
                </a:solidFill>
                <a:latin typeface="Arial" panose="020B0604020202020204" pitchFamily="34" charset="0"/>
                <a:ea typeface="Times New Roman" panose="02020603050405020304" pitchFamily="18" charset="0"/>
              </a:rPr>
              <a:t>4</a:t>
            </a:r>
            <a:r>
              <a:rPr lang="en-US" sz="2000" dirty="0">
                <a:solidFill>
                  <a:srgbClr val="000000"/>
                </a:solidFill>
                <a:effectLst/>
                <a:latin typeface="Arial" panose="020B0604020202020204" pitchFamily="34" charset="0"/>
                <a:ea typeface="Times New Roman" panose="02020603050405020304" pitchFamily="18" charset="0"/>
              </a:rPr>
              <a:t>. Put back the cover on top of the telescope aperture (using the ladder)</a:t>
            </a:r>
            <a:endParaRPr lang="en-CH" sz="2000" dirty="0">
              <a:effectLst/>
              <a:latin typeface="Times New Roman" panose="02020603050405020304" pitchFamily="18" charset="0"/>
              <a:ea typeface="Times New Roman" panose="02020603050405020304" pitchFamily="18" charset="0"/>
            </a:endParaRPr>
          </a:p>
          <a:p>
            <a:endParaRPr lang="en-CH" dirty="0"/>
          </a:p>
        </p:txBody>
      </p:sp>
      <p:sp>
        <p:nvSpPr>
          <p:cNvPr id="10" name="Content Placeholder 2">
            <a:extLst>
              <a:ext uri="{FF2B5EF4-FFF2-40B4-BE49-F238E27FC236}">
                <a16:creationId xmlns:a16="http://schemas.microsoft.com/office/drawing/2014/main" id="{AE660BBB-5832-2B2B-D3E5-567D137D69CA}"/>
              </a:ext>
            </a:extLst>
          </p:cNvPr>
          <p:cNvSpPr txBox="1">
            <a:spLocks/>
          </p:cNvSpPr>
          <p:nvPr/>
        </p:nvSpPr>
        <p:spPr>
          <a:xfrm>
            <a:off x="685800" y="5202392"/>
            <a:ext cx="10515600" cy="402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0000"/>
                </a:solidFill>
                <a:latin typeface="Arial" panose="020B0604020202020204" pitchFamily="34" charset="0"/>
                <a:ea typeface="Times New Roman" panose="02020603050405020304" pitchFamily="18" charset="0"/>
              </a:rPr>
              <a:t>5. Be sure all lights in the building are switched off (Dome, </a:t>
            </a:r>
            <a:r>
              <a:rPr lang="en-US" sz="2000" dirty="0" err="1">
                <a:solidFill>
                  <a:srgbClr val="000000"/>
                </a:solidFill>
                <a:latin typeface="Arial" panose="020B0604020202020204" pitchFamily="34" charset="0"/>
                <a:ea typeface="Times New Roman" panose="02020603050405020304" pitchFamily="18" charset="0"/>
              </a:rPr>
              <a:t>Telesto</a:t>
            </a:r>
            <a:r>
              <a:rPr lang="en-US" sz="2000" dirty="0">
                <a:solidFill>
                  <a:srgbClr val="000000"/>
                </a:solidFill>
                <a:latin typeface="Arial" panose="020B0604020202020204" pitchFamily="34" charset="0"/>
                <a:ea typeface="Times New Roman" panose="02020603050405020304" pitchFamily="18" charset="0"/>
              </a:rPr>
              <a:t> control room, and stairs)</a:t>
            </a:r>
            <a:endParaRPr lang="en-CH" sz="2000" dirty="0">
              <a:latin typeface="Times New Roman" panose="02020603050405020304" pitchFamily="18" charset="0"/>
              <a:ea typeface="Times New Roman" panose="02020603050405020304" pitchFamily="18" charset="0"/>
            </a:endParaRPr>
          </a:p>
          <a:p>
            <a:endParaRPr lang="en-CH" dirty="0"/>
          </a:p>
        </p:txBody>
      </p:sp>
    </p:spTree>
    <p:extLst>
      <p:ext uri="{BB962C8B-B14F-4D97-AF65-F5344CB8AC3E}">
        <p14:creationId xmlns:p14="http://schemas.microsoft.com/office/powerpoint/2010/main" val="4075287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5722-DEF0-FDCE-9E5C-CEEA9D0C8BF6}"/>
              </a:ext>
            </a:extLst>
          </p:cNvPr>
          <p:cNvSpPr>
            <a:spLocks noGrp="1"/>
          </p:cNvSpPr>
          <p:nvPr>
            <p:ph type="title"/>
          </p:nvPr>
        </p:nvSpPr>
        <p:spPr>
          <a:xfrm>
            <a:off x="2374900" y="1598612"/>
            <a:ext cx="7442200" cy="3660775"/>
          </a:xfrm>
        </p:spPr>
        <p:txBody>
          <a:bodyPr>
            <a:normAutofit/>
          </a:bodyPr>
          <a:lstStyle/>
          <a:p>
            <a:pPr algn="ctr"/>
            <a:r>
              <a:rPr lang="en-CH" sz="6600" b="1" dirty="0"/>
              <a:t>HAVE SWEET DREAMS</a:t>
            </a:r>
          </a:p>
        </p:txBody>
      </p:sp>
    </p:spTree>
    <p:extLst>
      <p:ext uri="{BB962C8B-B14F-4D97-AF65-F5344CB8AC3E}">
        <p14:creationId xmlns:p14="http://schemas.microsoft.com/office/powerpoint/2010/main" val="149362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972E6-0AB0-C658-DDDB-AA0EAC02272B}"/>
              </a:ext>
            </a:extLst>
          </p:cNvPr>
          <p:cNvSpPr>
            <a:spLocks noGrp="1"/>
          </p:cNvSpPr>
          <p:nvPr>
            <p:ph idx="1"/>
          </p:nvPr>
        </p:nvSpPr>
        <p:spPr>
          <a:xfrm>
            <a:off x="451867" y="477075"/>
            <a:ext cx="4968463" cy="966213"/>
          </a:xfrm>
        </p:spPr>
        <p:txBody>
          <a:bodyPr/>
          <a:lstStyle/>
          <a:p>
            <a:pPr marL="0" indent="0">
              <a:buNone/>
            </a:pPr>
            <a:r>
              <a:rPr lang="en-CH" sz="2000" dirty="0">
                <a:solidFill>
                  <a:srgbClr val="000000"/>
                </a:solidFill>
                <a:effectLst/>
                <a:latin typeface="Arial" panose="020B0604020202020204" pitchFamily="34" charset="0"/>
                <a:ea typeface="Times New Roman" panose="02020603050405020304" pitchFamily="18" charset="0"/>
              </a:rPr>
              <a:t>2. Turn on the Camera</a:t>
            </a:r>
            <a:r>
              <a:rPr lang="en-US" sz="2000" dirty="0">
                <a:solidFill>
                  <a:srgbClr val="000000"/>
                </a:solidFill>
                <a:effectLst/>
                <a:latin typeface="Arial" panose="020B0604020202020204" pitchFamily="34" charset="0"/>
                <a:ea typeface="Times New Roman" panose="02020603050405020304" pitchFamily="18" charset="0"/>
              </a:rPr>
              <a:t> and the Telescope: pull down the two switches</a:t>
            </a:r>
            <a:endParaRPr lang="en-CH" sz="2000" dirty="0">
              <a:effectLst/>
              <a:latin typeface="Times New Roman" panose="02020603050405020304" pitchFamily="18" charset="0"/>
              <a:ea typeface="Times New Roman" panose="02020603050405020304" pitchFamily="18" charset="0"/>
            </a:endParaRPr>
          </a:p>
          <a:p>
            <a:pPr marL="0" indent="0">
              <a:buNone/>
            </a:pPr>
            <a:endParaRPr lang="en-CH" dirty="0"/>
          </a:p>
        </p:txBody>
      </p:sp>
      <p:pic>
        <p:nvPicPr>
          <p:cNvPr id="4" name="Picture 3" descr="A large black object with a black cover&#10;&#10;Description automatically generated">
            <a:extLst>
              <a:ext uri="{FF2B5EF4-FFF2-40B4-BE49-F238E27FC236}">
                <a16:creationId xmlns:a16="http://schemas.microsoft.com/office/drawing/2014/main" id="{134EC03B-EDB6-4850-A0E6-459FC1A212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60" t="5172" r="11307"/>
          <a:stretch/>
        </p:blipFill>
        <p:spPr bwMode="auto">
          <a:xfrm>
            <a:off x="552886" y="1952042"/>
            <a:ext cx="2790668" cy="3919764"/>
          </a:xfrm>
          <a:prstGeom prst="rect">
            <a:avLst/>
          </a:prstGeom>
          <a:ln w="19050">
            <a:solidFill>
              <a:schemeClr val="tx1"/>
            </a:solid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id="{7EA7D6CC-08B1-5305-02CF-3BF3FA965E7D}"/>
              </a:ext>
            </a:extLst>
          </p:cNvPr>
          <p:cNvCxnSpPr>
            <a:cxnSpLocks/>
          </p:cNvCxnSpPr>
          <p:nvPr/>
        </p:nvCxnSpPr>
        <p:spPr>
          <a:xfrm flipV="1">
            <a:off x="1299997" y="2343954"/>
            <a:ext cx="2250715" cy="60008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30A0C4F-5602-2D53-31E5-DCA7B4907891}"/>
              </a:ext>
            </a:extLst>
          </p:cNvPr>
          <p:cNvSpPr/>
          <p:nvPr/>
        </p:nvSpPr>
        <p:spPr>
          <a:xfrm>
            <a:off x="1074728" y="2944034"/>
            <a:ext cx="225269" cy="2623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9" name="Straight Connector 8">
            <a:extLst>
              <a:ext uri="{FF2B5EF4-FFF2-40B4-BE49-F238E27FC236}">
                <a16:creationId xmlns:a16="http://schemas.microsoft.com/office/drawing/2014/main" id="{0FF58562-D41E-8446-9EC9-E18F7002EE75}"/>
              </a:ext>
            </a:extLst>
          </p:cNvPr>
          <p:cNvCxnSpPr>
            <a:cxnSpLocks/>
          </p:cNvCxnSpPr>
          <p:nvPr/>
        </p:nvCxnSpPr>
        <p:spPr>
          <a:xfrm>
            <a:off x="1290709" y="3191789"/>
            <a:ext cx="2253962" cy="12407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7449FA2D-AF98-E1AD-3284-D058BB2E9105}"/>
              </a:ext>
            </a:extLst>
          </p:cNvPr>
          <p:cNvGrpSpPr/>
          <p:nvPr/>
        </p:nvGrpSpPr>
        <p:grpSpPr>
          <a:xfrm>
            <a:off x="3550712" y="2333639"/>
            <a:ext cx="2082900" cy="2088547"/>
            <a:chOff x="3475326" y="2443696"/>
            <a:chExt cx="2455545" cy="2512695"/>
          </a:xfrm>
        </p:grpSpPr>
        <p:pic>
          <p:nvPicPr>
            <p:cNvPr id="5" name="Picture 4" descr="A close up of a device&#10;&#10;Description automatically generated">
              <a:extLst>
                <a:ext uri="{FF2B5EF4-FFF2-40B4-BE49-F238E27FC236}">
                  <a16:creationId xmlns:a16="http://schemas.microsoft.com/office/drawing/2014/main" id="{A24BB0C4-0EB2-BA58-D7D6-5AE6DE95B5B1}"/>
                </a:ext>
              </a:extLst>
            </p:cNvPr>
            <p:cNvPicPr>
              <a:picLocks noChangeAspect="1"/>
            </p:cNvPicPr>
            <p:nvPr/>
          </p:nvPicPr>
          <p:blipFill rotWithShape="1">
            <a:blip r:embed="rId3">
              <a:extLst>
                <a:ext uri="{28A0092B-C50C-407E-A947-70E740481C1C}">
                  <a14:useLocalDpi xmlns:a14="http://schemas.microsoft.com/office/drawing/2010/main" val="0"/>
                </a:ext>
              </a:extLst>
            </a:blip>
            <a:srcRect l="19364" t="19101" r="28814" b="41134"/>
            <a:stretch/>
          </p:blipFill>
          <p:spPr bwMode="auto">
            <a:xfrm>
              <a:off x="3475326" y="2443696"/>
              <a:ext cx="2455545" cy="2512695"/>
            </a:xfrm>
            <a:prstGeom prst="rect">
              <a:avLst/>
            </a:prstGeom>
            <a:ln w="19050">
              <a:solidFill>
                <a:srgbClr val="FF0000"/>
              </a:solid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0615EB5F-BC92-74D4-069E-35EC77BA7A32}"/>
                </a:ext>
              </a:extLst>
            </p:cNvPr>
            <p:cNvSpPr/>
            <p:nvPr/>
          </p:nvSpPr>
          <p:spPr>
            <a:xfrm>
              <a:off x="3985865" y="3197854"/>
              <a:ext cx="1434465" cy="9101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6" name="Content Placeholder 2">
            <a:extLst>
              <a:ext uri="{FF2B5EF4-FFF2-40B4-BE49-F238E27FC236}">
                <a16:creationId xmlns:a16="http://schemas.microsoft.com/office/drawing/2014/main" id="{4A144C12-E478-B754-008C-75FB28F51640}"/>
              </a:ext>
            </a:extLst>
          </p:cNvPr>
          <p:cNvSpPr txBox="1">
            <a:spLocks/>
          </p:cNvSpPr>
          <p:nvPr/>
        </p:nvSpPr>
        <p:spPr>
          <a:xfrm>
            <a:off x="6558390" y="399732"/>
            <a:ext cx="4587996" cy="2840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H"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3. Make sure that the dome is on ‘Auto’ and not manual. This allows to move the dome directly from the software in the control room.</a:t>
            </a:r>
          </a:p>
          <a:p>
            <a:pPr marL="0" indent="0">
              <a:lnSpc>
                <a:spcPct val="100000"/>
              </a:lnSpc>
              <a:buFont typeface="Arial" panose="020B0604020202020204" pitchFamily="34" charset="0"/>
              <a:buNone/>
            </a:pPr>
            <a:endParaRPr lang="en-CH"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descr="A large telescope in a room&#10;&#10;Description automatically generated">
            <a:extLst>
              <a:ext uri="{FF2B5EF4-FFF2-40B4-BE49-F238E27FC236}">
                <a16:creationId xmlns:a16="http://schemas.microsoft.com/office/drawing/2014/main" id="{5BE3D6E0-DB79-9D44-913A-3EE6908A7D8C}"/>
              </a:ext>
            </a:extLst>
          </p:cNvPr>
          <p:cNvPicPr>
            <a:picLocks noChangeAspect="1"/>
          </p:cNvPicPr>
          <p:nvPr/>
        </p:nvPicPr>
        <p:blipFill>
          <a:blip r:embed="rId4"/>
          <a:stretch>
            <a:fillRect/>
          </a:stretch>
        </p:blipFill>
        <p:spPr>
          <a:xfrm>
            <a:off x="6657073" y="1991709"/>
            <a:ext cx="3513622" cy="2840372"/>
          </a:xfrm>
          <a:prstGeom prst="rect">
            <a:avLst/>
          </a:prstGeom>
          <a:ln w="19050">
            <a:solidFill>
              <a:schemeClr val="tx1"/>
            </a:solidFill>
          </a:ln>
        </p:spPr>
      </p:pic>
      <p:cxnSp>
        <p:nvCxnSpPr>
          <p:cNvPr id="20" name="Straight Connector 19">
            <a:extLst>
              <a:ext uri="{FF2B5EF4-FFF2-40B4-BE49-F238E27FC236}">
                <a16:creationId xmlns:a16="http://schemas.microsoft.com/office/drawing/2014/main" id="{D5098EC8-FE1C-A049-3310-F74383DF62C5}"/>
              </a:ext>
            </a:extLst>
          </p:cNvPr>
          <p:cNvCxnSpPr>
            <a:cxnSpLocks/>
          </p:cNvCxnSpPr>
          <p:nvPr/>
        </p:nvCxnSpPr>
        <p:spPr>
          <a:xfrm flipV="1">
            <a:off x="7406786" y="3586615"/>
            <a:ext cx="1238334" cy="65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77B2C1F-3F99-66CF-8B02-FE50FC825762}"/>
              </a:ext>
            </a:extLst>
          </p:cNvPr>
          <p:cNvSpPr/>
          <p:nvPr/>
        </p:nvSpPr>
        <p:spPr>
          <a:xfrm>
            <a:off x="6973554" y="3651799"/>
            <a:ext cx="433232" cy="4456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7" name="Picture 16" descr="A white box with red and green buttons and switches&#10;&#10;Description automatically generated">
            <a:extLst>
              <a:ext uri="{FF2B5EF4-FFF2-40B4-BE49-F238E27FC236}">
                <a16:creationId xmlns:a16="http://schemas.microsoft.com/office/drawing/2014/main" id="{642A08D8-CBBA-C1DE-E07B-EC5F6B51E2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74" t="13873" r="559" b="15649"/>
          <a:stretch/>
        </p:blipFill>
        <p:spPr bwMode="auto">
          <a:xfrm>
            <a:off x="8645120" y="3586615"/>
            <a:ext cx="2932430" cy="2840372"/>
          </a:xfrm>
          <a:prstGeom prst="rect">
            <a:avLst/>
          </a:prstGeom>
          <a:ln w="19050">
            <a:solidFill>
              <a:srgbClr val="FF0000"/>
            </a:solid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DD939A27-EA28-45DE-5D88-C8C4E939001B}"/>
              </a:ext>
            </a:extLst>
          </p:cNvPr>
          <p:cNvSpPr/>
          <p:nvPr/>
        </p:nvSpPr>
        <p:spPr>
          <a:xfrm>
            <a:off x="10416452" y="4690086"/>
            <a:ext cx="721996" cy="85709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1" name="Straight Connector 20">
            <a:extLst>
              <a:ext uri="{FF2B5EF4-FFF2-40B4-BE49-F238E27FC236}">
                <a16:creationId xmlns:a16="http://schemas.microsoft.com/office/drawing/2014/main" id="{CC4D79C6-72D0-9595-3FCB-96F9DA212B06}"/>
              </a:ext>
            </a:extLst>
          </p:cNvPr>
          <p:cNvCxnSpPr>
            <a:cxnSpLocks/>
          </p:cNvCxnSpPr>
          <p:nvPr/>
        </p:nvCxnSpPr>
        <p:spPr>
          <a:xfrm>
            <a:off x="7396512" y="4091615"/>
            <a:ext cx="1248608" cy="23353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137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telescope with a black cover&#10;&#10;Description automatically generated">
            <a:extLst>
              <a:ext uri="{FF2B5EF4-FFF2-40B4-BE49-F238E27FC236}">
                <a16:creationId xmlns:a16="http://schemas.microsoft.com/office/drawing/2014/main" id="{A5F577F6-FBEA-B915-4991-0FFA23814B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3652" y="2325027"/>
            <a:ext cx="2876956" cy="2452747"/>
          </a:xfrm>
          <a:prstGeom prst="rect">
            <a:avLst/>
          </a:prstGeom>
          <a:ln w="19050">
            <a:solidFill>
              <a:schemeClr val="tx1"/>
            </a:solidFill>
          </a:ln>
        </p:spPr>
      </p:pic>
      <p:sp>
        <p:nvSpPr>
          <p:cNvPr id="27" name="Text Box 9">
            <a:extLst>
              <a:ext uri="{FF2B5EF4-FFF2-40B4-BE49-F238E27FC236}">
                <a16:creationId xmlns:a16="http://schemas.microsoft.com/office/drawing/2014/main" id="{79749E9D-0134-78BD-C5A6-5AC86A98D0BC}"/>
              </a:ext>
            </a:extLst>
          </p:cNvPr>
          <p:cNvSpPr txBox="1"/>
          <p:nvPr/>
        </p:nvSpPr>
        <p:spPr>
          <a:xfrm>
            <a:off x="6000014" y="2380273"/>
            <a:ext cx="927096" cy="302494"/>
          </a:xfrm>
          <a:prstGeom prst="rect">
            <a:avLst/>
          </a:prstGeom>
          <a:solidFill>
            <a:schemeClr val="lt1"/>
          </a:solid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a:solidFill>
                  <a:srgbClr val="000000"/>
                </a:solidFill>
                <a:effectLst/>
                <a:latin typeface="Times New Roman" panose="02020603050405020304" pitchFamily="18" charset="0"/>
                <a:ea typeface="Times New Roman" panose="02020603050405020304" pitchFamily="18" charset="0"/>
              </a:rPr>
              <a:t>With cover</a:t>
            </a:r>
            <a:endParaRPr lang="en-CH" sz="1200">
              <a:effectLst/>
              <a:latin typeface="Times New Roman" panose="02020603050405020304" pitchFamily="18" charset="0"/>
              <a:ea typeface="Times New Roman" panose="02020603050405020304" pitchFamily="18" charset="0"/>
            </a:endParaRPr>
          </a:p>
        </p:txBody>
      </p:sp>
      <p:pic>
        <p:nvPicPr>
          <p:cNvPr id="28" name="Picture 27" descr="A large telescope in a room&#10;&#10;Description automatically generated">
            <a:extLst>
              <a:ext uri="{FF2B5EF4-FFF2-40B4-BE49-F238E27FC236}">
                <a16:creationId xmlns:a16="http://schemas.microsoft.com/office/drawing/2014/main" id="{A79C07E6-BEE4-52A0-AA4F-87F4FF3590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872" y="2325027"/>
            <a:ext cx="2876956" cy="2452747"/>
          </a:xfrm>
          <a:prstGeom prst="rect">
            <a:avLst/>
          </a:prstGeom>
          <a:ln w="19050">
            <a:solidFill>
              <a:schemeClr val="tx1"/>
            </a:solidFill>
          </a:ln>
        </p:spPr>
      </p:pic>
      <p:sp>
        <p:nvSpPr>
          <p:cNvPr id="29" name="Text Box 9">
            <a:extLst>
              <a:ext uri="{FF2B5EF4-FFF2-40B4-BE49-F238E27FC236}">
                <a16:creationId xmlns:a16="http://schemas.microsoft.com/office/drawing/2014/main" id="{8A9A2EF8-E841-6970-B3AD-B2B378F3B788}"/>
              </a:ext>
            </a:extLst>
          </p:cNvPr>
          <p:cNvSpPr txBox="1"/>
          <p:nvPr/>
        </p:nvSpPr>
        <p:spPr>
          <a:xfrm>
            <a:off x="9033666" y="2377733"/>
            <a:ext cx="1001106" cy="311244"/>
          </a:xfrm>
          <a:prstGeom prst="rect">
            <a:avLst/>
          </a:prstGeom>
          <a:solidFill>
            <a:schemeClr val="lt1"/>
          </a:solid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a:solidFill>
                  <a:srgbClr val="000000"/>
                </a:solidFill>
                <a:effectLst/>
                <a:latin typeface="Times New Roman" panose="02020603050405020304" pitchFamily="18" charset="0"/>
                <a:ea typeface="Times New Roman" panose="02020603050405020304" pitchFamily="18" charset="0"/>
              </a:rPr>
              <a:t>Without cover</a:t>
            </a:r>
            <a:endParaRPr lang="en-CH" sz="120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973A8000-EB9C-0E6C-3B20-C8770FFA4561}"/>
              </a:ext>
            </a:extLst>
          </p:cNvPr>
          <p:cNvSpPr txBox="1"/>
          <p:nvPr/>
        </p:nvSpPr>
        <p:spPr>
          <a:xfrm>
            <a:off x="407122" y="557935"/>
            <a:ext cx="10937326" cy="400110"/>
          </a:xfrm>
          <a:prstGeom prst="rect">
            <a:avLst/>
          </a:prstGeom>
          <a:noFill/>
        </p:spPr>
        <p:txBody>
          <a:bodyPr wrap="square">
            <a:spAutoFit/>
          </a:bodyPr>
          <a:lstStyle/>
          <a:p>
            <a:pPr marL="0" indent="0">
              <a:lnSpc>
                <a:spcPct val="100000"/>
              </a:lnSpc>
              <a:buNone/>
            </a:pPr>
            <a:r>
              <a:rPr lang="en-CH"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4. Use the ladder to help you remove the cover from the telescope</a:t>
            </a:r>
            <a:endParaRPr lang="en-CH"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descr="A ladder next to a wall&#10;&#10;Description automatically generated">
            <a:extLst>
              <a:ext uri="{FF2B5EF4-FFF2-40B4-BE49-F238E27FC236}">
                <a16:creationId xmlns:a16="http://schemas.microsoft.com/office/drawing/2014/main" id="{44168D66-FA0F-10E3-E292-22AF8D46308C}"/>
              </a:ext>
            </a:extLst>
          </p:cNvPr>
          <p:cNvPicPr>
            <a:picLocks noChangeAspect="1"/>
          </p:cNvPicPr>
          <p:nvPr/>
        </p:nvPicPr>
        <p:blipFill>
          <a:blip r:embed="rId4"/>
          <a:stretch>
            <a:fillRect/>
          </a:stretch>
        </p:blipFill>
        <p:spPr>
          <a:xfrm>
            <a:off x="407122" y="1964686"/>
            <a:ext cx="2488032" cy="3317376"/>
          </a:xfrm>
          <a:prstGeom prst="rect">
            <a:avLst/>
          </a:prstGeom>
          <a:ln w="19050">
            <a:solidFill>
              <a:schemeClr val="tx1"/>
            </a:solidFill>
          </a:ln>
        </p:spPr>
      </p:pic>
      <p:pic>
        <p:nvPicPr>
          <p:cNvPr id="5" name="Picture 4" descr="A large telescope with a ladder&#10;&#10;Description automatically generated">
            <a:extLst>
              <a:ext uri="{FF2B5EF4-FFF2-40B4-BE49-F238E27FC236}">
                <a16:creationId xmlns:a16="http://schemas.microsoft.com/office/drawing/2014/main" id="{C620B1D7-F0EF-29C4-0CFD-921CEB3F18BB}"/>
              </a:ext>
            </a:extLst>
          </p:cNvPr>
          <p:cNvPicPr>
            <a:picLocks noChangeAspect="1"/>
          </p:cNvPicPr>
          <p:nvPr/>
        </p:nvPicPr>
        <p:blipFill rotWithShape="1">
          <a:blip r:embed="rId5"/>
          <a:srcRect r="7113"/>
          <a:stretch/>
        </p:blipFill>
        <p:spPr>
          <a:xfrm>
            <a:off x="3033418" y="1964687"/>
            <a:ext cx="2311065" cy="3317375"/>
          </a:xfrm>
          <a:prstGeom prst="rect">
            <a:avLst/>
          </a:prstGeom>
          <a:ln w="19050">
            <a:solidFill>
              <a:schemeClr val="tx1"/>
            </a:solidFill>
          </a:ln>
        </p:spPr>
      </p:pic>
      <p:sp>
        <p:nvSpPr>
          <p:cNvPr id="8" name="TextBox 7">
            <a:extLst>
              <a:ext uri="{FF2B5EF4-FFF2-40B4-BE49-F238E27FC236}">
                <a16:creationId xmlns:a16="http://schemas.microsoft.com/office/drawing/2014/main" id="{19FC517E-781D-D043-DAB5-B2E99555C6FB}"/>
              </a:ext>
            </a:extLst>
          </p:cNvPr>
          <p:cNvSpPr txBox="1"/>
          <p:nvPr/>
        </p:nvSpPr>
        <p:spPr>
          <a:xfrm>
            <a:off x="354289" y="5888593"/>
            <a:ext cx="11198725" cy="400110"/>
          </a:xfrm>
          <a:prstGeom prst="rect">
            <a:avLst/>
          </a:prstGeom>
          <a:noFill/>
        </p:spPr>
        <p:txBody>
          <a:bodyPr wrap="square">
            <a:spAutoFit/>
          </a:bodyPr>
          <a:lstStyle/>
          <a:p>
            <a:pPr marL="0" indent="0">
              <a:lnSpc>
                <a:spcPct val="100000"/>
              </a:lnSpc>
              <a:buNone/>
            </a:pPr>
            <a:r>
              <a:rPr lang="en-CH"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5. Put back the ladder where it was, switch off the dome lights and close the door of the dome</a:t>
            </a:r>
            <a:endParaRPr lang="en-CH"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 Box 9">
            <a:extLst>
              <a:ext uri="{FF2B5EF4-FFF2-40B4-BE49-F238E27FC236}">
                <a16:creationId xmlns:a16="http://schemas.microsoft.com/office/drawing/2014/main" id="{DC219CFD-5E48-F1F9-4376-A6750ECDB559}"/>
              </a:ext>
            </a:extLst>
          </p:cNvPr>
          <p:cNvSpPr txBox="1"/>
          <p:nvPr/>
        </p:nvSpPr>
        <p:spPr>
          <a:xfrm>
            <a:off x="682086" y="1476923"/>
            <a:ext cx="4426135" cy="36933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1. </a:t>
            </a:r>
            <a:r>
              <a:rPr lang="it-IT" sz="1200" dirty="0">
                <a:solidFill>
                  <a:srgbClr val="FF0000"/>
                </a:solidFill>
                <a:latin typeface="Times New Roman" panose="02020603050405020304" pitchFamily="18" charset="0"/>
                <a:ea typeface="Times New Roman" panose="02020603050405020304" pitchFamily="18" charset="0"/>
              </a:rPr>
              <a:t>Take the </a:t>
            </a:r>
            <a:r>
              <a:rPr lang="it-IT" sz="1200" dirty="0" err="1">
                <a:solidFill>
                  <a:srgbClr val="FF0000"/>
                </a:solidFill>
                <a:latin typeface="Times New Roman" panose="02020603050405020304" pitchFamily="18" charset="0"/>
                <a:ea typeface="Times New Roman" panose="02020603050405020304" pitchFamily="18" charset="0"/>
              </a:rPr>
              <a:t>ladder</a:t>
            </a:r>
            <a:r>
              <a:rPr lang="it-IT" sz="1200" dirty="0">
                <a:solidFill>
                  <a:srgbClr val="FF0000"/>
                </a:solidFill>
                <a:latin typeface="Times New Roman" panose="02020603050405020304" pitchFamily="18" charset="0"/>
                <a:ea typeface="Times New Roman" panose="02020603050405020304" pitchFamily="18" charset="0"/>
              </a:rPr>
              <a:t> in the dome and place </a:t>
            </a:r>
            <a:r>
              <a:rPr lang="it-IT" sz="1200" dirty="0" err="1">
                <a:solidFill>
                  <a:srgbClr val="FF0000"/>
                </a:solidFill>
                <a:latin typeface="Times New Roman" panose="02020603050405020304" pitchFamily="18" charset="0"/>
                <a:ea typeface="Times New Roman" panose="02020603050405020304" pitchFamily="18" charset="0"/>
              </a:rPr>
              <a:t>it</a:t>
            </a:r>
            <a:r>
              <a:rPr lang="it-IT" sz="1200" dirty="0">
                <a:solidFill>
                  <a:srgbClr val="FF0000"/>
                </a:solidFill>
                <a:latin typeface="Times New Roman" panose="02020603050405020304" pitchFamily="18" charset="0"/>
                <a:ea typeface="Times New Roman" panose="02020603050405020304" pitchFamily="18" charset="0"/>
              </a:rPr>
              <a:t> close to the </a:t>
            </a:r>
            <a:r>
              <a:rPr lang="it-IT" sz="1200" dirty="0" err="1">
                <a:solidFill>
                  <a:srgbClr val="FF0000"/>
                </a:solidFill>
                <a:latin typeface="Times New Roman" panose="02020603050405020304" pitchFamily="18" charset="0"/>
                <a:ea typeface="Times New Roman" panose="02020603050405020304" pitchFamily="18" charset="0"/>
              </a:rPr>
              <a:t>telescope</a:t>
            </a:r>
            <a:endParaRPr lang="en-CH" sz="1200" dirty="0">
              <a:effectLst/>
              <a:latin typeface="Times New Roman" panose="02020603050405020304" pitchFamily="18" charset="0"/>
              <a:ea typeface="Times New Roman" panose="02020603050405020304" pitchFamily="18" charset="0"/>
            </a:endParaRPr>
          </a:p>
        </p:txBody>
      </p:sp>
      <p:sp>
        <p:nvSpPr>
          <p:cNvPr id="10" name="Text Box 9">
            <a:extLst>
              <a:ext uri="{FF2B5EF4-FFF2-40B4-BE49-F238E27FC236}">
                <a16:creationId xmlns:a16="http://schemas.microsoft.com/office/drawing/2014/main" id="{7C142DF9-F290-8CB1-784C-3234BBE29D4A}"/>
              </a:ext>
            </a:extLst>
          </p:cNvPr>
          <p:cNvSpPr txBox="1"/>
          <p:nvPr/>
        </p:nvSpPr>
        <p:spPr>
          <a:xfrm>
            <a:off x="7331309" y="1476923"/>
            <a:ext cx="2876956" cy="369332"/>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latin typeface="Times New Roman" panose="02020603050405020304" pitchFamily="18" charset="0"/>
                <a:ea typeface="Times New Roman" panose="02020603050405020304" pitchFamily="18" charset="0"/>
              </a:rPr>
              <a:t>2</a:t>
            </a:r>
            <a:r>
              <a:rPr lang="it-IT" sz="1200" dirty="0">
                <a:solidFill>
                  <a:srgbClr val="FF0000"/>
                </a:solidFill>
                <a:effectLst/>
                <a:latin typeface="Times New Roman" panose="02020603050405020304" pitchFamily="18" charset="0"/>
                <a:ea typeface="Times New Roman" panose="02020603050405020304" pitchFamily="18" charset="0"/>
              </a:rPr>
              <a:t>. </a:t>
            </a:r>
            <a:r>
              <a:rPr lang="it-IT" sz="1200" dirty="0" err="1">
                <a:solidFill>
                  <a:srgbClr val="FF0000"/>
                </a:solidFill>
                <a:latin typeface="Times New Roman" panose="02020603050405020304" pitchFamily="18" charset="0"/>
                <a:ea typeface="Times New Roman" panose="02020603050405020304" pitchFamily="18" charset="0"/>
              </a:rPr>
              <a:t>Remove</a:t>
            </a:r>
            <a:r>
              <a:rPr lang="it-IT" sz="1200" dirty="0">
                <a:solidFill>
                  <a:srgbClr val="FF0000"/>
                </a:solidFill>
                <a:latin typeface="Times New Roman" panose="02020603050405020304" pitchFamily="18" charset="0"/>
                <a:ea typeface="Times New Roman" panose="02020603050405020304" pitchFamily="18" charset="0"/>
              </a:rPr>
              <a:t> the cover from the </a:t>
            </a:r>
            <a:r>
              <a:rPr lang="it-IT" sz="1200" dirty="0" err="1">
                <a:solidFill>
                  <a:srgbClr val="FF0000"/>
                </a:solidFill>
                <a:latin typeface="Times New Roman" panose="02020603050405020304" pitchFamily="18" charset="0"/>
                <a:ea typeface="Times New Roman" panose="02020603050405020304" pitchFamily="18" charset="0"/>
              </a:rPr>
              <a:t>telescope</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62076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4A4A98-93EF-D1DB-CD60-E7D81CB59656}"/>
              </a:ext>
            </a:extLst>
          </p:cNvPr>
          <p:cNvPicPr>
            <a:picLocks noChangeAspect="1"/>
          </p:cNvPicPr>
          <p:nvPr/>
        </p:nvPicPr>
        <p:blipFill rotWithShape="1">
          <a:blip r:embed="rId2"/>
          <a:srcRect l="24444" t="43456" r="51015" b="34642"/>
          <a:stretch/>
        </p:blipFill>
        <p:spPr>
          <a:xfrm>
            <a:off x="5591456" y="4230294"/>
            <a:ext cx="1343917" cy="1599208"/>
          </a:xfrm>
          <a:prstGeom prst="rect">
            <a:avLst/>
          </a:prstGeom>
          <a:ln w="19050">
            <a:solidFill>
              <a:schemeClr val="tx1"/>
            </a:solidFill>
          </a:ln>
        </p:spPr>
      </p:pic>
      <p:sp>
        <p:nvSpPr>
          <p:cNvPr id="2" name="Title 1">
            <a:extLst>
              <a:ext uri="{FF2B5EF4-FFF2-40B4-BE49-F238E27FC236}">
                <a16:creationId xmlns:a16="http://schemas.microsoft.com/office/drawing/2014/main" id="{BDA2F60C-C12C-322E-35AE-8C99BAB5E8A3}"/>
              </a:ext>
            </a:extLst>
          </p:cNvPr>
          <p:cNvSpPr>
            <a:spLocks noGrp="1"/>
          </p:cNvSpPr>
          <p:nvPr>
            <p:ph type="title"/>
          </p:nvPr>
        </p:nvSpPr>
        <p:spPr>
          <a:xfrm>
            <a:off x="838200" y="13534"/>
            <a:ext cx="10515600" cy="1325563"/>
          </a:xfrm>
        </p:spPr>
        <p:txBody>
          <a:bodyPr/>
          <a:lstStyle/>
          <a:p>
            <a:r>
              <a:rPr lang="en-CH" dirty="0">
                <a:solidFill>
                  <a:srgbClr val="FF0000"/>
                </a:solidFill>
              </a:rPr>
              <a:t>IN THE CONTROL ROOM</a:t>
            </a:r>
            <a:endParaRPr lang="en-CH" dirty="0"/>
          </a:p>
        </p:txBody>
      </p:sp>
      <p:sp>
        <p:nvSpPr>
          <p:cNvPr id="3" name="Content Placeholder 2">
            <a:extLst>
              <a:ext uri="{FF2B5EF4-FFF2-40B4-BE49-F238E27FC236}">
                <a16:creationId xmlns:a16="http://schemas.microsoft.com/office/drawing/2014/main" id="{CE23DCB2-BB6F-4EFE-BF58-15F5A446BE58}"/>
              </a:ext>
            </a:extLst>
          </p:cNvPr>
          <p:cNvSpPr>
            <a:spLocks noGrp="1"/>
          </p:cNvSpPr>
          <p:nvPr>
            <p:ph idx="1"/>
          </p:nvPr>
        </p:nvSpPr>
        <p:spPr>
          <a:xfrm>
            <a:off x="838200" y="1049250"/>
            <a:ext cx="11103429" cy="982889"/>
          </a:xfrm>
        </p:spPr>
        <p:txBody>
          <a:bodyPr>
            <a:normAutofit/>
          </a:bodyPr>
          <a:lstStyle/>
          <a:p>
            <a:pPr marL="0" indent="0">
              <a:buNone/>
            </a:pPr>
            <a:r>
              <a:rPr lang="en-CH" sz="2000" kern="0" dirty="0">
                <a:solidFill>
                  <a:srgbClr val="000000"/>
                </a:solidFill>
                <a:latin typeface="Arial" panose="020B0604020202020204" pitchFamily="34" charset="0"/>
                <a:ea typeface="Times New Roman" panose="02020603050405020304" pitchFamily="18" charset="0"/>
              </a:rPr>
              <a:t>6</a:t>
            </a:r>
            <a:r>
              <a:rPr lang="en-CH" sz="2000" kern="0" dirty="0">
                <a:solidFill>
                  <a:srgbClr val="000000"/>
                </a:solidFill>
                <a:effectLst/>
                <a:latin typeface="Arial" panose="020B0604020202020204" pitchFamily="34" charset="0"/>
                <a:ea typeface="Times New Roman" panose="02020603050405020304" pitchFamily="18" charset="0"/>
              </a:rPr>
              <a:t>. Turn on the big </a:t>
            </a:r>
            <a:r>
              <a:rPr lang="en-US" sz="2000" kern="0" dirty="0">
                <a:solidFill>
                  <a:srgbClr val="000000"/>
                </a:solidFill>
                <a:effectLst/>
                <a:latin typeface="Arial" panose="020B0604020202020204" pitchFamily="34" charset="0"/>
                <a:ea typeface="Times New Roman" panose="02020603050405020304" pitchFamily="18" charset="0"/>
              </a:rPr>
              <a:t>Dell </a:t>
            </a:r>
            <a:r>
              <a:rPr lang="en-CH" sz="2000" kern="0" dirty="0">
                <a:solidFill>
                  <a:srgbClr val="000000"/>
                </a:solidFill>
                <a:effectLst/>
                <a:latin typeface="Arial" panose="020B0604020202020204" pitchFamily="34" charset="0"/>
                <a:ea typeface="Times New Roman" panose="02020603050405020304" pitchFamily="18" charset="0"/>
              </a:rPr>
              <a:t>computer</a:t>
            </a:r>
          </a:p>
          <a:p>
            <a:pPr marL="0" indent="0">
              <a:buNone/>
            </a:pPr>
            <a:endParaRPr lang="en-CH" sz="2000" kern="0" dirty="0">
              <a:solidFill>
                <a:srgbClr val="000000"/>
              </a:solidFill>
              <a:latin typeface="Arial" panose="020B0604020202020204" pitchFamily="34" charset="0"/>
            </a:endParaRPr>
          </a:p>
          <a:p>
            <a:pPr marL="0" indent="0">
              <a:buNone/>
            </a:pPr>
            <a:endParaRPr lang="en-CH" sz="2000" kern="0" dirty="0">
              <a:solidFill>
                <a:srgbClr val="000000"/>
              </a:solidFill>
              <a:latin typeface="Arial" panose="020B0604020202020204" pitchFamily="34" charset="0"/>
            </a:endParaRPr>
          </a:p>
          <a:p>
            <a:pPr marL="0" indent="0">
              <a:buNone/>
            </a:pPr>
            <a:endParaRPr lang="en-CH" sz="3200" dirty="0"/>
          </a:p>
        </p:txBody>
      </p:sp>
      <p:sp>
        <p:nvSpPr>
          <p:cNvPr id="7" name="Rectangle 6">
            <a:extLst>
              <a:ext uri="{FF2B5EF4-FFF2-40B4-BE49-F238E27FC236}">
                <a16:creationId xmlns:a16="http://schemas.microsoft.com/office/drawing/2014/main" id="{6143B9B3-0E18-29E4-C2D6-3B493613A796}"/>
              </a:ext>
            </a:extLst>
          </p:cNvPr>
          <p:cNvSpPr/>
          <p:nvPr/>
        </p:nvSpPr>
        <p:spPr>
          <a:xfrm>
            <a:off x="5622720" y="4325372"/>
            <a:ext cx="1262453" cy="3710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highlight>
                <a:srgbClr val="FF0000"/>
              </a:highlight>
            </a:endParaRPr>
          </a:p>
        </p:txBody>
      </p:sp>
      <p:sp>
        <p:nvSpPr>
          <p:cNvPr id="8" name="Rectangle 7">
            <a:extLst>
              <a:ext uri="{FF2B5EF4-FFF2-40B4-BE49-F238E27FC236}">
                <a16:creationId xmlns:a16="http://schemas.microsoft.com/office/drawing/2014/main" id="{77F08CFB-FDB1-B5DF-9EEA-5D46F79BA892}"/>
              </a:ext>
            </a:extLst>
          </p:cNvPr>
          <p:cNvSpPr/>
          <p:nvPr/>
        </p:nvSpPr>
        <p:spPr>
          <a:xfrm>
            <a:off x="5622720" y="5340044"/>
            <a:ext cx="1262453" cy="3710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highlight>
                <a:srgbClr val="FF0000"/>
              </a:highlight>
            </a:endParaRPr>
          </a:p>
        </p:txBody>
      </p:sp>
      <p:sp>
        <p:nvSpPr>
          <p:cNvPr id="13" name="TextBox 12">
            <a:extLst>
              <a:ext uri="{FF2B5EF4-FFF2-40B4-BE49-F238E27FC236}">
                <a16:creationId xmlns:a16="http://schemas.microsoft.com/office/drawing/2014/main" id="{3832D0D1-68EC-980F-445A-AF7D7FFCCE95}"/>
              </a:ext>
            </a:extLst>
          </p:cNvPr>
          <p:cNvSpPr txBox="1"/>
          <p:nvPr/>
        </p:nvSpPr>
        <p:spPr>
          <a:xfrm>
            <a:off x="838201" y="3600019"/>
            <a:ext cx="10887634" cy="1323439"/>
          </a:xfrm>
          <a:prstGeom prst="rect">
            <a:avLst/>
          </a:prstGeom>
          <a:noFill/>
        </p:spPr>
        <p:txBody>
          <a:bodyPr wrap="square">
            <a:spAutoFit/>
          </a:bodyPr>
          <a:lstStyle/>
          <a:p>
            <a:pPr marL="0" indent="0">
              <a:buNone/>
            </a:pPr>
            <a:r>
              <a:rPr lang="en-CH" sz="2000" dirty="0">
                <a:solidFill>
                  <a:srgbClr val="000000"/>
                </a:solidFill>
                <a:latin typeface="Arial" panose="020B0604020202020204" pitchFamily="34" charset="0"/>
                <a:ea typeface="Times New Roman" panose="02020603050405020304" pitchFamily="18" charset="0"/>
              </a:rPr>
              <a:t>7</a:t>
            </a:r>
            <a:r>
              <a:rPr lang="en-CH" sz="2000" dirty="0">
                <a:solidFill>
                  <a:srgbClr val="000000"/>
                </a:solidFill>
                <a:effectLst/>
                <a:latin typeface="Arial" panose="020B0604020202020204" pitchFamily="34" charset="0"/>
                <a:ea typeface="Times New Roman" panose="02020603050405020304" pitchFamily="18" charset="0"/>
              </a:rPr>
              <a:t>. Select an observer account (either UNIGE or EPFL, depending on you) and log in. The password is: </a:t>
            </a:r>
            <a:br>
              <a:rPr lang="en-CH" sz="2000" dirty="0">
                <a:solidFill>
                  <a:srgbClr val="000000"/>
                </a:solidFill>
                <a:effectLst/>
                <a:latin typeface="Arial" panose="020B0604020202020204" pitchFamily="34" charset="0"/>
                <a:ea typeface="Times New Roman" panose="02020603050405020304" pitchFamily="18" charset="0"/>
              </a:rPr>
            </a:br>
            <a:r>
              <a:rPr lang="en-CH" sz="2000" dirty="0">
                <a:solidFill>
                  <a:srgbClr val="000000"/>
                </a:solidFill>
                <a:effectLst/>
                <a:latin typeface="Arial" panose="020B0604020202020204" pitchFamily="34" charset="0"/>
                <a:ea typeface="Times New Roman" panose="02020603050405020304" pitchFamily="18" charset="0"/>
              </a:rPr>
              <a:t>- </a:t>
            </a:r>
            <a:r>
              <a:rPr lang="en-CH" sz="2000" b="1" dirty="0">
                <a:solidFill>
                  <a:srgbClr val="000000"/>
                </a:solidFill>
                <a:effectLst/>
                <a:latin typeface="Arial" panose="020B0604020202020204" pitchFamily="34" charset="0"/>
                <a:ea typeface="Times New Roman" panose="02020603050405020304" pitchFamily="18" charset="0"/>
              </a:rPr>
              <a:t>unige1559</a:t>
            </a:r>
            <a:r>
              <a:rPr lang="en-CH" sz="2000" dirty="0">
                <a:solidFill>
                  <a:srgbClr val="000000"/>
                </a:solidFill>
                <a:effectLst/>
                <a:latin typeface="Arial" panose="020B0604020202020204" pitchFamily="34" charset="0"/>
                <a:ea typeface="Times New Roman" panose="02020603050405020304" pitchFamily="18" charset="0"/>
              </a:rPr>
              <a:t> for UNIGE_observer </a:t>
            </a:r>
            <a:br>
              <a:rPr lang="en-CH" sz="2000" dirty="0">
                <a:solidFill>
                  <a:srgbClr val="000000"/>
                </a:solidFill>
                <a:effectLst/>
                <a:latin typeface="Arial" panose="020B0604020202020204" pitchFamily="34" charset="0"/>
                <a:ea typeface="Times New Roman" panose="02020603050405020304" pitchFamily="18" charset="0"/>
              </a:rPr>
            </a:br>
            <a:r>
              <a:rPr lang="en-CH" sz="2000" dirty="0">
                <a:solidFill>
                  <a:srgbClr val="000000"/>
                </a:solidFill>
                <a:effectLst/>
                <a:latin typeface="Arial" panose="020B0604020202020204" pitchFamily="34" charset="0"/>
                <a:ea typeface="Times New Roman" panose="02020603050405020304" pitchFamily="18" charset="0"/>
              </a:rPr>
              <a:t>- </a:t>
            </a:r>
            <a:r>
              <a:rPr lang="en-CH" sz="2000" b="1" dirty="0">
                <a:solidFill>
                  <a:srgbClr val="000000"/>
                </a:solidFill>
                <a:effectLst/>
                <a:latin typeface="Arial" panose="020B0604020202020204" pitchFamily="34" charset="0"/>
                <a:ea typeface="Times New Roman" panose="02020603050405020304" pitchFamily="18" charset="0"/>
              </a:rPr>
              <a:t>1969epfl</a:t>
            </a:r>
            <a:r>
              <a:rPr lang="en-CH" sz="2000" dirty="0">
                <a:solidFill>
                  <a:srgbClr val="000000"/>
                </a:solidFill>
                <a:effectLst/>
                <a:latin typeface="Arial" panose="020B0604020202020204" pitchFamily="34" charset="0"/>
                <a:ea typeface="Times New Roman" panose="02020603050405020304" pitchFamily="18" charset="0"/>
              </a:rPr>
              <a:t> for EPFL_observer</a:t>
            </a:r>
            <a:endParaRPr lang="en-CH" sz="2000" dirty="0">
              <a:effectLst/>
              <a:latin typeface="Times New Roman" panose="02020603050405020304" pitchFamily="18" charset="0"/>
              <a:ea typeface="Times New Roman" panose="02020603050405020304" pitchFamily="18" charset="0"/>
            </a:endParaRPr>
          </a:p>
        </p:txBody>
      </p:sp>
      <p:sp>
        <p:nvSpPr>
          <p:cNvPr id="4" name="Content Placeholder 2">
            <a:extLst>
              <a:ext uri="{FF2B5EF4-FFF2-40B4-BE49-F238E27FC236}">
                <a16:creationId xmlns:a16="http://schemas.microsoft.com/office/drawing/2014/main" id="{E4CA7453-366C-9113-770C-AA968E87410E}"/>
              </a:ext>
            </a:extLst>
          </p:cNvPr>
          <p:cNvSpPr txBox="1">
            <a:spLocks/>
          </p:cNvSpPr>
          <p:nvPr/>
        </p:nvSpPr>
        <p:spPr>
          <a:xfrm>
            <a:off x="838200" y="6134592"/>
            <a:ext cx="10515600" cy="431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H" sz="2000" dirty="0">
                <a:latin typeface="Arial" panose="020B0604020202020204" pitchFamily="34" charset="0"/>
                <a:cs typeface="Arial" panose="020B0604020202020204" pitchFamily="34" charset="0"/>
              </a:rPr>
              <a:t>With this account you can not install any software on the computer, so do not try </a:t>
            </a:r>
            <a:r>
              <a:rPr lang="en-GB" sz="2000" dirty="0">
                <a:latin typeface="Arial" panose="020B0604020202020204" pitchFamily="34" charset="0"/>
                <a:cs typeface="Arial" panose="020B0604020202020204" pitchFamily="34" charset="0"/>
              </a:rPr>
              <a:t>I</a:t>
            </a:r>
            <a:r>
              <a:rPr lang="en-CH" sz="2000" dirty="0">
                <a:latin typeface="Arial" panose="020B0604020202020204" pitchFamily="34" charset="0"/>
                <a:cs typeface="Arial" panose="020B0604020202020204" pitchFamily="34" charset="0"/>
              </a:rPr>
              <a:t>t </a:t>
            </a:r>
            <a:r>
              <a:rPr lang="en-CH" sz="2000" dirty="0">
                <a:latin typeface="Arial" panose="020B0604020202020204" pitchFamily="34" charset="0"/>
                <a:cs typeface="Arial" panose="020B0604020202020204" pitchFamily="34" charset="0"/>
                <a:sym typeface="Wingdings" pitchFamily="2" charset="2"/>
              </a:rPr>
              <a:t></a:t>
            </a:r>
            <a:r>
              <a:rPr lang="en-CH" sz="2000" dirty="0">
                <a:latin typeface="Arial" panose="020B0604020202020204" pitchFamily="34" charset="0"/>
                <a:cs typeface="Arial" panose="020B0604020202020204" pitchFamily="34" charset="0"/>
              </a:rPr>
              <a:t> </a:t>
            </a:r>
          </a:p>
        </p:txBody>
      </p:sp>
      <p:grpSp>
        <p:nvGrpSpPr>
          <p:cNvPr id="17" name="Group 16">
            <a:extLst>
              <a:ext uri="{FF2B5EF4-FFF2-40B4-BE49-F238E27FC236}">
                <a16:creationId xmlns:a16="http://schemas.microsoft.com/office/drawing/2014/main" id="{29311B59-2055-3A89-6BE2-566508B636A1}"/>
              </a:ext>
            </a:extLst>
          </p:cNvPr>
          <p:cNvGrpSpPr/>
          <p:nvPr/>
        </p:nvGrpSpPr>
        <p:grpSpPr>
          <a:xfrm>
            <a:off x="1343119" y="1112705"/>
            <a:ext cx="7505046" cy="2380874"/>
            <a:chOff x="1383460" y="1047865"/>
            <a:chExt cx="8535240" cy="2934473"/>
          </a:xfrm>
        </p:grpSpPr>
        <p:pic>
          <p:nvPicPr>
            <p:cNvPr id="5" name="Picture 4">
              <a:extLst>
                <a:ext uri="{FF2B5EF4-FFF2-40B4-BE49-F238E27FC236}">
                  <a16:creationId xmlns:a16="http://schemas.microsoft.com/office/drawing/2014/main" id="{2370F4D8-8FBE-15DA-8DCB-F4149A532583}"/>
                </a:ext>
              </a:extLst>
            </p:cNvPr>
            <p:cNvPicPr>
              <a:picLocks noChangeAspect="1"/>
            </p:cNvPicPr>
            <p:nvPr/>
          </p:nvPicPr>
          <p:blipFill rotWithShape="1">
            <a:blip r:embed="rId3"/>
            <a:srcRect l="18792" t="11770" r="4465" b="9176"/>
            <a:stretch/>
          </p:blipFill>
          <p:spPr>
            <a:xfrm>
              <a:off x="1383460" y="1557432"/>
              <a:ext cx="3136900" cy="2423520"/>
            </a:xfrm>
            <a:prstGeom prst="rect">
              <a:avLst/>
            </a:prstGeom>
            <a:ln w="19050">
              <a:solidFill>
                <a:schemeClr val="tx1"/>
              </a:solidFill>
            </a:ln>
          </p:spPr>
        </p:pic>
        <p:pic>
          <p:nvPicPr>
            <p:cNvPr id="18" name="Picture 17" descr="A computer tower on a desk&#10;&#10;Description automatically generated">
              <a:extLst>
                <a:ext uri="{FF2B5EF4-FFF2-40B4-BE49-F238E27FC236}">
                  <a16:creationId xmlns:a16="http://schemas.microsoft.com/office/drawing/2014/main" id="{CC9E3588-B4A0-7709-5E02-A25CE72AF50F}"/>
                </a:ext>
              </a:extLst>
            </p:cNvPr>
            <p:cNvPicPr>
              <a:picLocks noChangeAspect="1"/>
            </p:cNvPicPr>
            <p:nvPr/>
          </p:nvPicPr>
          <p:blipFill rotWithShape="1">
            <a:blip r:embed="rId4"/>
            <a:srcRect l="15431" t="5015" r="24430" b="6514"/>
            <a:stretch/>
          </p:blipFill>
          <p:spPr>
            <a:xfrm>
              <a:off x="7743345" y="1049250"/>
              <a:ext cx="1495303" cy="2933088"/>
            </a:xfrm>
            <a:prstGeom prst="rect">
              <a:avLst/>
            </a:prstGeom>
            <a:ln>
              <a:solidFill>
                <a:srgbClr val="FF0000"/>
              </a:solidFill>
            </a:ln>
          </p:spPr>
        </p:pic>
        <p:cxnSp>
          <p:nvCxnSpPr>
            <p:cNvPr id="15" name="Straight Connector 14">
              <a:extLst>
                <a:ext uri="{FF2B5EF4-FFF2-40B4-BE49-F238E27FC236}">
                  <a16:creationId xmlns:a16="http://schemas.microsoft.com/office/drawing/2014/main" id="{85C139A1-1866-DE03-AAE0-62096BD7E826}"/>
                </a:ext>
              </a:extLst>
            </p:cNvPr>
            <p:cNvCxnSpPr>
              <a:cxnSpLocks/>
            </p:cNvCxnSpPr>
            <p:nvPr/>
          </p:nvCxnSpPr>
          <p:spPr>
            <a:xfrm flipV="1">
              <a:off x="2209800" y="1047865"/>
              <a:ext cx="5533545" cy="17959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106F4F-D48E-8A6D-136A-0468D241BDF5}"/>
                </a:ext>
              </a:extLst>
            </p:cNvPr>
            <p:cNvCxnSpPr>
              <a:cxnSpLocks/>
            </p:cNvCxnSpPr>
            <p:nvPr/>
          </p:nvCxnSpPr>
          <p:spPr>
            <a:xfrm>
              <a:off x="2209800" y="3945820"/>
              <a:ext cx="5533545" cy="351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5102E2F-8A15-2C47-4E9B-92C86CC1485F}"/>
                </a:ext>
              </a:extLst>
            </p:cNvPr>
            <p:cNvSpPr/>
            <p:nvPr/>
          </p:nvSpPr>
          <p:spPr>
            <a:xfrm>
              <a:off x="8897054" y="1642219"/>
              <a:ext cx="290794" cy="28225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4" name="Straight Arrow Connector 23">
              <a:extLst>
                <a:ext uri="{FF2B5EF4-FFF2-40B4-BE49-F238E27FC236}">
                  <a16:creationId xmlns:a16="http://schemas.microsoft.com/office/drawing/2014/main" id="{EA851922-0053-D88E-4F78-C2C928616E15}"/>
                </a:ext>
              </a:extLst>
            </p:cNvPr>
            <p:cNvCxnSpPr>
              <a:cxnSpLocks/>
            </p:cNvCxnSpPr>
            <p:nvPr/>
          </p:nvCxnSpPr>
          <p:spPr>
            <a:xfrm flipH="1">
              <a:off x="9238648" y="1546416"/>
              <a:ext cx="680052" cy="231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CB57195-1B36-7B4D-E41B-6A56A7D8C06A}"/>
                </a:ext>
              </a:extLst>
            </p:cNvPr>
            <p:cNvSpPr/>
            <p:nvPr/>
          </p:nvSpPr>
          <p:spPr>
            <a:xfrm>
              <a:off x="1473200" y="2843848"/>
              <a:ext cx="736600" cy="11019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3" name="Text Box 9">
            <a:extLst>
              <a:ext uri="{FF2B5EF4-FFF2-40B4-BE49-F238E27FC236}">
                <a16:creationId xmlns:a16="http://schemas.microsoft.com/office/drawing/2014/main" id="{F7A8A052-F671-6407-5437-5F357450B9A8}"/>
              </a:ext>
            </a:extLst>
          </p:cNvPr>
          <p:cNvSpPr txBox="1"/>
          <p:nvPr/>
        </p:nvSpPr>
        <p:spPr>
          <a:xfrm>
            <a:off x="8814660" y="1105378"/>
            <a:ext cx="1383912" cy="620874"/>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1. </a:t>
            </a:r>
            <a:r>
              <a:rPr lang="it-IT" sz="1200" dirty="0">
                <a:solidFill>
                  <a:srgbClr val="FF0000"/>
                </a:solidFill>
                <a:latin typeface="Times New Roman" panose="02020603050405020304" pitchFamily="18" charset="0"/>
                <a:ea typeface="Times New Roman" panose="02020603050405020304" pitchFamily="18" charset="0"/>
              </a:rPr>
              <a:t>Press </a:t>
            </a:r>
            <a:r>
              <a:rPr lang="it-IT" sz="1200" dirty="0" err="1">
                <a:solidFill>
                  <a:srgbClr val="FF0000"/>
                </a:solidFill>
                <a:latin typeface="Times New Roman" panose="02020603050405020304" pitchFamily="18" charset="0"/>
                <a:ea typeface="Times New Roman" panose="02020603050405020304" pitchFamily="18" charset="0"/>
              </a:rPr>
              <a:t>this</a:t>
            </a:r>
            <a:r>
              <a:rPr lang="it-IT" sz="1200" dirty="0">
                <a:solidFill>
                  <a:srgbClr val="FF0000"/>
                </a:solidFill>
                <a:latin typeface="Times New Roman" panose="02020603050405020304" pitchFamily="18" charset="0"/>
                <a:ea typeface="Times New Roman" panose="02020603050405020304" pitchFamily="18" charset="0"/>
              </a:rPr>
              <a:t> </a:t>
            </a:r>
            <a:r>
              <a:rPr lang="it-IT" sz="1200" dirty="0" err="1">
                <a:solidFill>
                  <a:srgbClr val="FF0000"/>
                </a:solidFill>
                <a:latin typeface="Times New Roman" panose="02020603050405020304" pitchFamily="18" charset="0"/>
                <a:ea typeface="Times New Roman" panose="02020603050405020304" pitchFamily="18" charset="0"/>
              </a:rPr>
              <a:t>button</a:t>
            </a:r>
            <a:r>
              <a:rPr lang="it-IT" sz="1200" dirty="0">
                <a:solidFill>
                  <a:srgbClr val="FF0000"/>
                </a:solidFill>
                <a:latin typeface="Times New Roman" panose="02020603050405020304" pitchFamily="18" charset="0"/>
                <a:ea typeface="Times New Roman" panose="02020603050405020304" pitchFamily="18" charset="0"/>
              </a:rPr>
              <a:t> to switch on the computer</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690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screenshot of a computer&#10;&#10;Description automatically generated">
            <a:extLst>
              <a:ext uri="{FF2B5EF4-FFF2-40B4-BE49-F238E27FC236}">
                <a16:creationId xmlns:a16="http://schemas.microsoft.com/office/drawing/2014/main" id="{78DDB501-1DB8-3BB1-FDFC-CAD732170058}"/>
              </a:ext>
            </a:extLst>
          </p:cNvPr>
          <p:cNvPicPr>
            <a:picLocks noChangeAspect="1"/>
          </p:cNvPicPr>
          <p:nvPr/>
        </p:nvPicPr>
        <p:blipFill>
          <a:blip r:embed="rId2"/>
          <a:stretch>
            <a:fillRect/>
          </a:stretch>
        </p:blipFill>
        <p:spPr>
          <a:xfrm>
            <a:off x="9393128" y="2032000"/>
            <a:ext cx="2406408" cy="3068637"/>
          </a:xfrm>
          <a:prstGeom prst="rect">
            <a:avLst/>
          </a:prstGeom>
          <a:ln w="19050">
            <a:solidFill>
              <a:schemeClr val="tx1"/>
            </a:solidFill>
          </a:ln>
        </p:spPr>
      </p:pic>
      <p:sp>
        <p:nvSpPr>
          <p:cNvPr id="3" name="Content Placeholder 2">
            <a:extLst>
              <a:ext uri="{FF2B5EF4-FFF2-40B4-BE49-F238E27FC236}">
                <a16:creationId xmlns:a16="http://schemas.microsoft.com/office/drawing/2014/main" id="{15A0C234-911C-1528-7471-50B48721037E}"/>
              </a:ext>
            </a:extLst>
          </p:cNvPr>
          <p:cNvSpPr>
            <a:spLocks noGrp="1"/>
          </p:cNvSpPr>
          <p:nvPr>
            <p:ph idx="1"/>
          </p:nvPr>
        </p:nvSpPr>
        <p:spPr>
          <a:xfrm>
            <a:off x="838200" y="434975"/>
            <a:ext cx="10515600" cy="608891"/>
          </a:xfrm>
        </p:spPr>
        <p:txBody>
          <a:bodyPr>
            <a:normAutofit/>
          </a:bodyPr>
          <a:lstStyle/>
          <a:p>
            <a:pPr marL="0" indent="0">
              <a:buNone/>
            </a:pPr>
            <a:r>
              <a:rPr lang="en-US" sz="2000" kern="0" dirty="0">
                <a:solidFill>
                  <a:srgbClr val="000000"/>
                </a:solidFill>
                <a:latin typeface="Arial" panose="020B0604020202020204" pitchFamily="34" charset="0"/>
                <a:ea typeface="Times New Roman" panose="02020603050405020304" pitchFamily="18" charset="0"/>
              </a:rPr>
              <a:t>8</a:t>
            </a:r>
            <a:r>
              <a:rPr lang="en-US" sz="2000" kern="0" dirty="0">
                <a:solidFill>
                  <a:srgbClr val="000000"/>
                </a:solidFill>
                <a:effectLst/>
                <a:latin typeface="Arial" panose="020B0604020202020204" pitchFamily="34" charset="0"/>
                <a:ea typeface="Times New Roman" panose="02020603050405020304" pitchFamily="18" charset="0"/>
              </a:rPr>
              <a:t>. L</a:t>
            </a:r>
            <a:r>
              <a:rPr lang="en-CH" sz="2000" kern="0" dirty="0">
                <a:solidFill>
                  <a:srgbClr val="000000"/>
                </a:solidFill>
                <a:effectLst/>
                <a:latin typeface="Arial" panose="020B0604020202020204" pitchFamily="34" charset="0"/>
                <a:ea typeface="Times New Roman" panose="02020603050405020304" pitchFamily="18" charset="0"/>
              </a:rPr>
              <a:t>aunch the OSBUs Controller software and connect it</a:t>
            </a:r>
            <a:endParaRPr lang="en-CH" sz="3200" dirty="0"/>
          </a:p>
        </p:txBody>
      </p:sp>
      <p:pic>
        <p:nvPicPr>
          <p:cNvPr id="4" name="Picture 3" descr="A group of logos with text&#10;&#10;Description automatically generated">
            <a:extLst>
              <a:ext uri="{FF2B5EF4-FFF2-40B4-BE49-F238E27FC236}">
                <a16:creationId xmlns:a16="http://schemas.microsoft.com/office/drawing/2014/main" id="{24BB7F08-78C1-CA2C-60A7-9BE033254EEB}"/>
              </a:ext>
            </a:extLst>
          </p:cNvPr>
          <p:cNvPicPr>
            <a:picLocks noChangeAspect="1"/>
          </p:cNvPicPr>
          <p:nvPr/>
        </p:nvPicPr>
        <p:blipFill rotWithShape="1">
          <a:blip r:embed="rId3">
            <a:extLst>
              <a:ext uri="{28A0092B-C50C-407E-A947-70E740481C1C}">
                <a14:useLocalDpi xmlns:a14="http://schemas.microsoft.com/office/drawing/2010/main" val="0"/>
              </a:ext>
            </a:extLst>
          </a:blip>
          <a:srcRect l="5206" r="5866" b="18061"/>
          <a:stretch/>
        </p:blipFill>
        <p:spPr bwMode="auto">
          <a:xfrm>
            <a:off x="329554" y="3227705"/>
            <a:ext cx="1750531" cy="785495"/>
          </a:xfrm>
          <a:prstGeom prst="rect">
            <a:avLst/>
          </a:prstGeom>
          <a:ln w="19050">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655232D5-DF6D-3A39-8B2C-09CD85083B1F}"/>
              </a:ext>
            </a:extLst>
          </p:cNvPr>
          <p:cNvSpPr/>
          <p:nvPr/>
        </p:nvSpPr>
        <p:spPr>
          <a:xfrm>
            <a:off x="304154" y="3215005"/>
            <a:ext cx="582035" cy="7981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34" name="Group 33">
            <a:extLst>
              <a:ext uri="{FF2B5EF4-FFF2-40B4-BE49-F238E27FC236}">
                <a16:creationId xmlns:a16="http://schemas.microsoft.com/office/drawing/2014/main" id="{0145B893-864D-B3D5-FFD7-2387E3FD9D65}"/>
              </a:ext>
            </a:extLst>
          </p:cNvPr>
          <p:cNvGrpSpPr/>
          <p:nvPr/>
        </p:nvGrpSpPr>
        <p:grpSpPr>
          <a:xfrm>
            <a:off x="2307023" y="2075228"/>
            <a:ext cx="2231150" cy="3077747"/>
            <a:chOff x="2283189" y="1584111"/>
            <a:chExt cx="3276600" cy="4191000"/>
          </a:xfrm>
        </p:grpSpPr>
        <p:pic>
          <p:nvPicPr>
            <p:cNvPr id="11" name="Picture 10" descr="A screenshot of a computer&#10;&#10;Description automatically generated">
              <a:extLst>
                <a:ext uri="{FF2B5EF4-FFF2-40B4-BE49-F238E27FC236}">
                  <a16:creationId xmlns:a16="http://schemas.microsoft.com/office/drawing/2014/main" id="{E9C7D7D4-B092-740A-5328-D4947E1B73ED}"/>
                </a:ext>
              </a:extLst>
            </p:cNvPr>
            <p:cNvPicPr>
              <a:picLocks noChangeAspect="1"/>
            </p:cNvPicPr>
            <p:nvPr/>
          </p:nvPicPr>
          <p:blipFill>
            <a:blip r:embed="rId4"/>
            <a:stretch>
              <a:fillRect/>
            </a:stretch>
          </p:blipFill>
          <p:spPr>
            <a:xfrm>
              <a:off x="2283189" y="1584111"/>
              <a:ext cx="3276600" cy="4191000"/>
            </a:xfrm>
            <a:prstGeom prst="rect">
              <a:avLst/>
            </a:prstGeom>
            <a:ln w="19050">
              <a:solidFill>
                <a:schemeClr val="tx1"/>
              </a:solidFill>
            </a:ln>
          </p:spPr>
        </p:pic>
        <p:sp>
          <p:nvSpPr>
            <p:cNvPr id="7" name="Rectangle 6">
              <a:extLst>
                <a:ext uri="{FF2B5EF4-FFF2-40B4-BE49-F238E27FC236}">
                  <a16:creationId xmlns:a16="http://schemas.microsoft.com/office/drawing/2014/main" id="{7D971057-EE80-1141-0FFB-DCF0128AF857}"/>
                </a:ext>
              </a:extLst>
            </p:cNvPr>
            <p:cNvSpPr/>
            <p:nvPr/>
          </p:nvSpPr>
          <p:spPr>
            <a:xfrm>
              <a:off x="2323062" y="2110106"/>
              <a:ext cx="718557" cy="2794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10" name="Straight Arrow Connector 9">
            <a:extLst>
              <a:ext uri="{FF2B5EF4-FFF2-40B4-BE49-F238E27FC236}">
                <a16:creationId xmlns:a16="http://schemas.microsoft.com/office/drawing/2014/main" id="{7427D722-D1A8-6B04-305A-AB41C5945420}"/>
              </a:ext>
            </a:extLst>
          </p:cNvPr>
          <p:cNvCxnSpPr>
            <a:cxnSpLocks/>
          </p:cNvCxnSpPr>
          <p:nvPr/>
        </p:nvCxnSpPr>
        <p:spPr>
          <a:xfrm flipH="1">
            <a:off x="3437466" y="1724791"/>
            <a:ext cx="328403" cy="5147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 Box 9">
            <a:extLst>
              <a:ext uri="{FF2B5EF4-FFF2-40B4-BE49-F238E27FC236}">
                <a16:creationId xmlns:a16="http://schemas.microsoft.com/office/drawing/2014/main" id="{B3F4A08D-D069-C7D4-A5DE-674AABC6F8CD}"/>
              </a:ext>
            </a:extLst>
          </p:cNvPr>
          <p:cNvSpPr txBox="1"/>
          <p:nvPr/>
        </p:nvSpPr>
        <p:spPr>
          <a:xfrm>
            <a:off x="2285670" y="1476530"/>
            <a:ext cx="2631993" cy="260985"/>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latin typeface="Times New Roman" panose="02020603050405020304" pitchFamily="18" charset="0"/>
                <a:ea typeface="Times New Roman" panose="02020603050405020304" pitchFamily="18" charset="0"/>
              </a:rPr>
              <a:t>2</a:t>
            </a:r>
            <a:r>
              <a:rPr lang="it-IT" sz="1200" dirty="0">
                <a:solidFill>
                  <a:srgbClr val="FF0000"/>
                </a:solidFill>
                <a:effectLst/>
                <a:latin typeface="Times New Roman" panose="02020603050405020304" pitchFamily="18" charset="0"/>
                <a:ea typeface="Times New Roman" panose="02020603050405020304" pitchFamily="18" charset="0"/>
              </a:rPr>
              <a:t>. Check </a:t>
            </a:r>
            <a:r>
              <a:rPr lang="it-IT" sz="1200" dirty="0" err="1">
                <a:solidFill>
                  <a:srgbClr val="FF0000"/>
                </a:solidFill>
                <a:effectLst/>
                <a:latin typeface="Times New Roman" panose="02020603050405020304" pitchFamily="18" charset="0"/>
                <a:ea typeface="Times New Roman" panose="02020603050405020304" pitchFamily="18" charset="0"/>
              </a:rPr>
              <a:t>that</a:t>
            </a:r>
            <a:r>
              <a:rPr lang="it-IT" sz="1200" dirty="0">
                <a:solidFill>
                  <a:srgbClr val="FF0000"/>
                </a:solidFill>
                <a:effectLst/>
                <a:latin typeface="Times New Roman" panose="02020603050405020304" pitchFamily="18" charset="0"/>
                <a:ea typeface="Times New Roman" panose="02020603050405020304" pitchFamily="18" charset="0"/>
              </a:rPr>
              <a:t> the connection </a:t>
            </a:r>
            <a:r>
              <a:rPr lang="it-IT" sz="1200" dirty="0" err="1">
                <a:solidFill>
                  <a:srgbClr val="FF0000"/>
                </a:solidFill>
                <a:effectLst/>
                <a:latin typeface="Times New Roman" panose="02020603050405020304" pitchFamily="18" charset="0"/>
                <a:ea typeface="Times New Roman" panose="02020603050405020304" pitchFamily="18" charset="0"/>
              </a:rPr>
              <a:t>is</a:t>
            </a:r>
            <a:r>
              <a:rPr lang="it-IT" sz="1200" dirty="0">
                <a:solidFill>
                  <a:srgbClr val="FF0000"/>
                </a:solidFill>
                <a:effectLst/>
                <a:latin typeface="Times New Roman" panose="02020603050405020304" pitchFamily="18" charset="0"/>
                <a:ea typeface="Times New Roman" panose="02020603050405020304" pitchFamily="18" charset="0"/>
              </a:rPr>
              <a:t> ‘COM4’</a:t>
            </a:r>
            <a:endParaRPr lang="en-CH" sz="1200" dirty="0">
              <a:effectLst/>
              <a:latin typeface="Times New Roman" panose="02020603050405020304" pitchFamily="18" charset="0"/>
              <a:ea typeface="Times New Roman" panose="02020603050405020304" pitchFamily="18" charset="0"/>
            </a:endParaRPr>
          </a:p>
        </p:txBody>
      </p:sp>
      <p:grpSp>
        <p:nvGrpSpPr>
          <p:cNvPr id="35" name="Group 34">
            <a:extLst>
              <a:ext uri="{FF2B5EF4-FFF2-40B4-BE49-F238E27FC236}">
                <a16:creationId xmlns:a16="http://schemas.microsoft.com/office/drawing/2014/main" id="{27B3251F-0310-32D4-DCF3-85CA324C1F97}"/>
              </a:ext>
            </a:extLst>
          </p:cNvPr>
          <p:cNvGrpSpPr/>
          <p:nvPr/>
        </p:nvGrpSpPr>
        <p:grpSpPr>
          <a:xfrm>
            <a:off x="3458924" y="2850597"/>
            <a:ext cx="2378776" cy="3077747"/>
            <a:chOff x="3715059" y="2152711"/>
            <a:chExt cx="3276600" cy="4191000"/>
          </a:xfrm>
        </p:grpSpPr>
        <p:pic>
          <p:nvPicPr>
            <p:cNvPr id="21" name="Picture 20" descr="A screenshot of a computer&#10;&#10;Description automatically generated">
              <a:extLst>
                <a:ext uri="{FF2B5EF4-FFF2-40B4-BE49-F238E27FC236}">
                  <a16:creationId xmlns:a16="http://schemas.microsoft.com/office/drawing/2014/main" id="{0782762B-02B2-8CF3-02D6-E8FC52E4CC51}"/>
                </a:ext>
              </a:extLst>
            </p:cNvPr>
            <p:cNvPicPr>
              <a:picLocks noChangeAspect="1"/>
            </p:cNvPicPr>
            <p:nvPr/>
          </p:nvPicPr>
          <p:blipFill>
            <a:blip r:embed="rId4"/>
            <a:stretch>
              <a:fillRect/>
            </a:stretch>
          </p:blipFill>
          <p:spPr>
            <a:xfrm>
              <a:off x="3715059" y="2152711"/>
              <a:ext cx="3276600" cy="4191000"/>
            </a:xfrm>
            <a:prstGeom prst="rect">
              <a:avLst/>
            </a:prstGeom>
            <a:ln w="19050">
              <a:solidFill>
                <a:schemeClr val="tx1"/>
              </a:solidFill>
            </a:ln>
          </p:spPr>
        </p:pic>
        <p:sp>
          <p:nvSpPr>
            <p:cNvPr id="12" name="Rectangle 11">
              <a:extLst>
                <a:ext uri="{FF2B5EF4-FFF2-40B4-BE49-F238E27FC236}">
                  <a16:creationId xmlns:a16="http://schemas.microsoft.com/office/drawing/2014/main" id="{C8F7CF81-5EDA-B7A5-1B69-96B1780773B3}"/>
                </a:ext>
              </a:extLst>
            </p:cNvPr>
            <p:cNvSpPr/>
            <p:nvPr/>
          </p:nvSpPr>
          <p:spPr>
            <a:xfrm>
              <a:off x="4480512" y="2771842"/>
              <a:ext cx="447088" cy="1909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13" name="Straight Arrow Connector 12">
            <a:extLst>
              <a:ext uri="{FF2B5EF4-FFF2-40B4-BE49-F238E27FC236}">
                <a16:creationId xmlns:a16="http://schemas.microsoft.com/office/drawing/2014/main" id="{529D5C3C-B203-F4CD-6204-4EC50F2779AA}"/>
              </a:ext>
            </a:extLst>
          </p:cNvPr>
          <p:cNvCxnSpPr>
            <a:cxnSpLocks/>
            <a:stCxn id="15" idx="2"/>
          </p:cNvCxnSpPr>
          <p:nvPr/>
        </p:nvCxnSpPr>
        <p:spPr>
          <a:xfrm flipH="1">
            <a:off x="4179417" y="1746106"/>
            <a:ext cx="1646578" cy="15349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9">
            <a:extLst>
              <a:ext uri="{FF2B5EF4-FFF2-40B4-BE49-F238E27FC236}">
                <a16:creationId xmlns:a16="http://schemas.microsoft.com/office/drawing/2014/main" id="{D7BBC491-8282-7F00-5131-F6FFB00B6918}"/>
              </a:ext>
            </a:extLst>
          </p:cNvPr>
          <p:cNvSpPr txBox="1"/>
          <p:nvPr/>
        </p:nvSpPr>
        <p:spPr>
          <a:xfrm>
            <a:off x="5137591" y="1476530"/>
            <a:ext cx="1376808" cy="26957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3. Click ‘Connect’</a:t>
            </a:r>
            <a:endParaRPr lang="en-CH" sz="1200" dirty="0">
              <a:effectLst/>
              <a:latin typeface="Times New Roman" panose="02020603050405020304" pitchFamily="18" charset="0"/>
              <a:ea typeface="Times New Roman" panose="02020603050405020304" pitchFamily="18" charset="0"/>
            </a:endParaRPr>
          </a:p>
        </p:txBody>
      </p:sp>
      <p:pic>
        <p:nvPicPr>
          <p:cNvPr id="16" name="Picture 15" descr="A screenshot of a message&#10;&#10;Description automatically generated">
            <a:extLst>
              <a:ext uri="{FF2B5EF4-FFF2-40B4-BE49-F238E27FC236}">
                <a16:creationId xmlns:a16="http://schemas.microsoft.com/office/drawing/2014/main" id="{CAD4F980-714C-D1AE-93B9-B80642DA43BF}"/>
              </a:ext>
            </a:extLst>
          </p:cNvPr>
          <p:cNvPicPr>
            <a:picLocks noChangeAspect="1"/>
          </p:cNvPicPr>
          <p:nvPr/>
        </p:nvPicPr>
        <p:blipFill>
          <a:blip r:embed="rId5"/>
          <a:stretch>
            <a:fillRect/>
          </a:stretch>
        </p:blipFill>
        <p:spPr>
          <a:xfrm>
            <a:off x="7832823" y="3721100"/>
            <a:ext cx="1425755" cy="941536"/>
          </a:xfrm>
          <a:prstGeom prst="rect">
            <a:avLst/>
          </a:prstGeom>
          <a:ln w="19050">
            <a:solidFill>
              <a:schemeClr val="tx1"/>
            </a:solidFill>
          </a:ln>
        </p:spPr>
      </p:pic>
      <p:sp>
        <p:nvSpPr>
          <p:cNvPr id="26" name="Rectangle 25">
            <a:extLst>
              <a:ext uri="{FF2B5EF4-FFF2-40B4-BE49-F238E27FC236}">
                <a16:creationId xmlns:a16="http://schemas.microsoft.com/office/drawing/2014/main" id="{BC5F7FC0-47B3-B230-F23A-308D96ACD0CE}"/>
              </a:ext>
            </a:extLst>
          </p:cNvPr>
          <p:cNvSpPr/>
          <p:nvPr/>
        </p:nvSpPr>
        <p:spPr>
          <a:xfrm>
            <a:off x="8624695" y="4426431"/>
            <a:ext cx="528593" cy="1906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a:extLst>
              <a:ext uri="{FF2B5EF4-FFF2-40B4-BE49-F238E27FC236}">
                <a16:creationId xmlns:a16="http://schemas.microsoft.com/office/drawing/2014/main" id="{0756541A-9B0A-7AD7-7881-682C6BCA7D14}"/>
              </a:ext>
            </a:extLst>
          </p:cNvPr>
          <p:cNvCxnSpPr>
            <a:cxnSpLocks/>
            <a:stCxn id="29" idx="2"/>
          </p:cNvCxnSpPr>
          <p:nvPr/>
        </p:nvCxnSpPr>
        <p:spPr>
          <a:xfrm>
            <a:off x="8540184" y="1764474"/>
            <a:ext cx="303774" cy="26164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 Box 9">
            <a:extLst>
              <a:ext uri="{FF2B5EF4-FFF2-40B4-BE49-F238E27FC236}">
                <a16:creationId xmlns:a16="http://schemas.microsoft.com/office/drawing/2014/main" id="{30138863-90E6-0C38-B683-5F4C9C0959D2}"/>
              </a:ext>
            </a:extLst>
          </p:cNvPr>
          <p:cNvSpPr txBox="1"/>
          <p:nvPr/>
        </p:nvSpPr>
        <p:spPr>
          <a:xfrm>
            <a:off x="7992701" y="1494898"/>
            <a:ext cx="1094965" cy="26957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5. Click ‘</a:t>
            </a:r>
            <a:r>
              <a:rPr lang="it-IT" sz="1200" dirty="0">
                <a:solidFill>
                  <a:srgbClr val="FF0000"/>
                </a:solidFill>
                <a:latin typeface="Times New Roman" panose="02020603050405020304" pitchFamily="18" charset="0"/>
                <a:ea typeface="Times New Roman" panose="02020603050405020304" pitchFamily="18" charset="0"/>
              </a:rPr>
              <a:t>OK</a:t>
            </a:r>
            <a:r>
              <a:rPr lang="it-IT" sz="1200" dirty="0">
                <a:solidFill>
                  <a:srgbClr val="FF0000"/>
                </a:solidFill>
                <a:effectLst/>
                <a:latin typeface="Times New Roman" panose="02020603050405020304" pitchFamily="18" charset="0"/>
                <a:ea typeface="Times New Roman" panose="02020603050405020304" pitchFamily="18" charset="0"/>
              </a:rPr>
              <a:t>’</a:t>
            </a:r>
            <a:endParaRPr lang="en-CH" sz="1200" dirty="0">
              <a:effectLst/>
              <a:latin typeface="Times New Roman" panose="02020603050405020304" pitchFamily="18" charset="0"/>
              <a:ea typeface="Times New Roman" panose="02020603050405020304" pitchFamily="18" charset="0"/>
            </a:endParaRPr>
          </a:p>
        </p:txBody>
      </p:sp>
      <p:sp>
        <p:nvSpPr>
          <p:cNvPr id="42" name="Text Box 9">
            <a:extLst>
              <a:ext uri="{FF2B5EF4-FFF2-40B4-BE49-F238E27FC236}">
                <a16:creationId xmlns:a16="http://schemas.microsoft.com/office/drawing/2014/main" id="{5C4601A9-B9E2-CB6B-CD03-8FB9C72D197C}"/>
              </a:ext>
            </a:extLst>
          </p:cNvPr>
          <p:cNvSpPr txBox="1"/>
          <p:nvPr/>
        </p:nvSpPr>
        <p:spPr>
          <a:xfrm>
            <a:off x="6805465" y="1479860"/>
            <a:ext cx="759258" cy="26957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4. </a:t>
            </a:r>
            <a:r>
              <a:rPr lang="it-IT" sz="1200" dirty="0" err="1">
                <a:solidFill>
                  <a:srgbClr val="FF0000"/>
                </a:solidFill>
                <a:effectLst/>
                <a:latin typeface="Times New Roman" panose="02020603050405020304" pitchFamily="18" charset="0"/>
                <a:ea typeface="Times New Roman" panose="02020603050405020304" pitchFamily="18" charset="0"/>
              </a:rPr>
              <a:t>Wait</a:t>
            </a:r>
            <a:endParaRPr lang="en-CH" sz="1200" dirty="0">
              <a:effectLst/>
              <a:latin typeface="Times New Roman" panose="02020603050405020304" pitchFamily="18" charset="0"/>
              <a:ea typeface="Times New Roman" panose="02020603050405020304" pitchFamily="18" charset="0"/>
            </a:endParaRPr>
          </a:p>
        </p:txBody>
      </p:sp>
      <p:cxnSp>
        <p:nvCxnSpPr>
          <p:cNvPr id="45" name="Straight Arrow Connector 44">
            <a:extLst>
              <a:ext uri="{FF2B5EF4-FFF2-40B4-BE49-F238E27FC236}">
                <a16:creationId xmlns:a16="http://schemas.microsoft.com/office/drawing/2014/main" id="{4F19DBE1-F515-5DBA-DC92-A9F20A526B00}"/>
              </a:ext>
            </a:extLst>
          </p:cNvPr>
          <p:cNvCxnSpPr>
            <a:cxnSpLocks/>
            <a:stCxn id="44" idx="2"/>
          </p:cNvCxnSpPr>
          <p:nvPr/>
        </p:nvCxnSpPr>
        <p:spPr>
          <a:xfrm>
            <a:off x="9981532" y="1759766"/>
            <a:ext cx="1249831" cy="1264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5D905BE0-20C9-9E4D-8414-96AED20C7782}"/>
              </a:ext>
            </a:extLst>
          </p:cNvPr>
          <p:cNvSpPr/>
          <p:nvPr/>
        </p:nvSpPr>
        <p:spPr>
          <a:xfrm>
            <a:off x="10708705" y="3024350"/>
            <a:ext cx="1038400" cy="59515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Text Box 9">
            <a:extLst>
              <a:ext uri="{FF2B5EF4-FFF2-40B4-BE49-F238E27FC236}">
                <a16:creationId xmlns:a16="http://schemas.microsoft.com/office/drawing/2014/main" id="{0C3EBB88-DB55-72E6-9690-2D6E106828EE}"/>
              </a:ext>
            </a:extLst>
          </p:cNvPr>
          <p:cNvSpPr txBox="1"/>
          <p:nvPr/>
        </p:nvSpPr>
        <p:spPr>
          <a:xfrm>
            <a:off x="9515645" y="1480820"/>
            <a:ext cx="931773" cy="278946"/>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latin typeface="Times New Roman" panose="02020603050405020304" pitchFamily="18" charset="0"/>
                <a:ea typeface="Times New Roman" panose="02020603050405020304" pitchFamily="18" charset="0"/>
              </a:rPr>
              <a:t>6</a:t>
            </a:r>
            <a:r>
              <a:rPr lang="it-IT" sz="1200" dirty="0">
                <a:solidFill>
                  <a:srgbClr val="FF0000"/>
                </a:solidFill>
                <a:effectLst/>
                <a:latin typeface="Times New Roman" panose="02020603050405020304" pitchFamily="18" charset="0"/>
                <a:ea typeface="Times New Roman" panose="02020603050405020304" pitchFamily="18" charset="0"/>
              </a:rPr>
              <a:t>. </a:t>
            </a:r>
            <a:r>
              <a:rPr lang="it-IT" sz="1200" dirty="0" err="1">
                <a:solidFill>
                  <a:srgbClr val="FF0000"/>
                </a:solidFill>
                <a:effectLst/>
                <a:latin typeface="Times New Roman" panose="02020603050405020304" pitchFamily="18" charset="0"/>
                <a:ea typeface="Times New Roman" panose="02020603050405020304" pitchFamily="18" charset="0"/>
              </a:rPr>
              <a:t>All</a:t>
            </a:r>
            <a:r>
              <a:rPr lang="it-IT" sz="1200" dirty="0">
                <a:solidFill>
                  <a:srgbClr val="FF0000"/>
                </a:solidFill>
                <a:effectLst/>
                <a:latin typeface="Times New Roman" panose="02020603050405020304" pitchFamily="18" charset="0"/>
                <a:ea typeface="Times New Roman" panose="02020603050405020304" pitchFamily="18" charset="0"/>
              </a:rPr>
              <a:t> good</a:t>
            </a:r>
            <a:endParaRPr lang="en-CH" sz="1200" dirty="0">
              <a:effectLst/>
              <a:latin typeface="Times New Roman" panose="02020603050405020304" pitchFamily="18" charset="0"/>
              <a:ea typeface="Times New Roman" panose="02020603050405020304" pitchFamily="18" charset="0"/>
            </a:endParaRPr>
          </a:p>
        </p:txBody>
      </p:sp>
      <p:cxnSp>
        <p:nvCxnSpPr>
          <p:cNvPr id="51" name="Straight Arrow Connector 50">
            <a:extLst>
              <a:ext uri="{FF2B5EF4-FFF2-40B4-BE49-F238E27FC236}">
                <a16:creationId xmlns:a16="http://schemas.microsoft.com/office/drawing/2014/main" id="{90655FEF-B4BF-AB35-E7AC-9D5E3FB87745}"/>
              </a:ext>
            </a:extLst>
          </p:cNvPr>
          <p:cNvCxnSpPr>
            <a:cxnSpLocks/>
            <a:stCxn id="50" idx="2"/>
          </p:cNvCxnSpPr>
          <p:nvPr/>
        </p:nvCxnSpPr>
        <p:spPr>
          <a:xfrm flipH="1">
            <a:off x="595171" y="2239507"/>
            <a:ext cx="630205" cy="9419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 Box 9">
            <a:extLst>
              <a:ext uri="{FF2B5EF4-FFF2-40B4-BE49-F238E27FC236}">
                <a16:creationId xmlns:a16="http://schemas.microsoft.com/office/drawing/2014/main" id="{218CE138-15E5-10E4-3CC1-85F074C412CF}"/>
              </a:ext>
            </a:extLst>
          </p:cNvPr>
          <p:cNvSpPr txBox="1"/>
          <p:nvPr/>
        </p:nvSpPr>
        <p:spPr>
          <a:xfrm>
            <a:off x="316451" y="1463806"/>
            <a:ext cx="1817849" cy="775701"/>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1. Open </a:t>
            </a:r>
            <a:r>
              <a:rPr lang="it-IT" sz="1200" dirty="0" err="1">
                <a:solidFill>
                  <a:srgbClr val="FF0000"/>
                </a:solidFill>
                <a:effectLst/>
                <a:latin typeface="Times New Roman" panose="02020603050405020304" pitchFamily="18" charset="0"/>
                <a:ea typeface="Times New Roman" panose="02020603050405020304" pitchFamily="18" charset="0"/>
              </a:rPr>
              <a:t>OSBus</a:t>
            </a:r>
            <a:r>
              <a:rPr lang="it-IT" sz="1200" dirty="0">
                <a:solidFill>
                  <a:srgbClr val="FF0000"/>
                </a:solidFill>
                <a:effectLst/>
                <a:latin typeface="Times New Roman" panose="02020603050405020304" pitchFamily="18" charset="0"/>
                <a:ea typeface="Times New Roman" panose="02020603050405020304" pitchFamily="18" charset="0"/>
              </a:rPr>
              <a:t> Controller </a:t>
            </a:r>
            <a:r>
              <a:rPr lang="it-IT" sz="1200" dirty="0" err="1">
                <a:solidFill>
                  <a:srgbClr val="FF0000"/>
                </a:solidFill>
                <a:effectLst/>
                <a:latin typeface="Times New Roman" panose="02020603050405020304" pitchFamily="18" charset="0"/>
                <a:ea typeface="Times New Roman" panose="02020603050405020304" pitchFamily="18" charset="0"/>
              </a:rPr>
              <a:t>program</a:t>
            </a:r>
            <a:r>
              <a:rPr lang="it-IT" sz="1200" dirty="0">
                <a:solidFill>
                  <a:srgbClr val="FF0000"/>
                </a:solidFill>
                <a:effectLst/>
                <a:latin typeface="Times New Roman" panose="02020603050405020304" pitchFamily="18" charset="0"/>
                <a:ea typeface="Times New Roman" panose="02020603050405020304" pitchFamily="18" charset="0"/>
              </a:rPr>
              <a:t> (on the top </a:t>
            </a:r>
            <a:r>
              <a:rPr lang="it-IT" sz="1200" dirty="0" err="1">
                <a:solidFill>
                  <a:srgbClr val="FF0000"/>
                </a:solidFill>
                <a:effectLst/>
                <a:latin typeface="Times New Roman" panose="02020603050405020304" pitchFamily="18" charset="0"/>
                <a:ea typeface="Times New Roman" panose="02020603050405020304" pitchFamily="18" charset="0"/>
              </a:rPr>
              <a:t>right</a:t>
            </a:r>
            <a:r>
              <a:rPr lang="it-IT" sz="1200" dirty="0">
                <a:solidFill>
                  <a:srgbClr val="FF0000"/>
                </a:solidFill>
                <a:effectLst/>
                <a:latin typeface="Times New Roman" panose="02020603050405020304" pitchFamily="18" charset="0"/>
                <a:ea typeface="Times New Roman" panose="02020603050405020304" pitchFamily="18" charset="0"/>
              </a:rPr>
              <a:t> of the Desktop)</a:t>
            </a:r>
            <a:endParaRPr lang="en-CH" sz="1200" dirty="0">
              <a:effectLst/>
              <a:latin typeface="Times New Roman" panose="02020603050405020304" pitchFamily="18" charset="0"/>
              <a:ea typeface="Times New Roman" panose="02020603050405020304" pitchFamily="18" charset="0"/>
            </a:endParaRPr>
          </a:p>
        </p:txBody>
      </p:sp>
      <p:pic>
        <p:nvPicPr>
          <p:cNvPr id="20" name="Picture 19" descr="A screenshot of a computer&#10;&#10;Description automatically generated">
            <a:extLst>
              <a:ext uri="{FF2B5EF4-FFF2-40B4-BE49-F238E27FC236}">
                <a16:creationId xmlns:a16="http://schemas.microsoft.com/office/drawing/2014/main" id="{4A89447B-4F38-FDDE-D855-AB760DB29ED4}"/>
              </a:ext>
            </a:extLst>
          </p:cNvPr>
          <p:cNvPicPr>
            <a:picLocks noChangeAspect="1"/>
          </p:cNvPicPr>
          <p:nvPr/>
        </p:nvPicPr>
        <p:blipFill rotWithShape="1">
          <a:blip r:embed="rId6"/>
          <a:srcRect b="3501"/>
          <a:stretch/>
        </p:blipFill>
        <p:spPr>
          <a:xfrm>
            <a:off x="5295106" y="2425574"/>
            <a:ext cx="2403168" cy="2957195"/>
          </a:xfrm>
          <a:prstGeom prst="rect">
            <a:avLst/>
          </a:prstGeom>
          <a:ln w="19050">
            <a:solidFill>
              <a:schemeClr val="tx1"/>
            </a:solidFill>
          </a:ln>
        </p:spPr>
      </p:pic>
      <p:sp>
        <p:nvSpPr>
          <p:cNvPr id="39" name="Rectangle 38">
            <a:extLst>
              <a:ext uri="{FF2B5EF4-FFF2-40B4-BE49-F238E27FC236}">
                <a16:creationId xmlns:a16="http://schemas.microsoft.com/office/drawing/2014/main" id="{23FDD279-1F73-7358-777D-170FAE58E8BD}"/>
              </a:ext>
            </a:extLst>
          </p:cNvPr>
          <p:cNvSpPr/>
          <p:nvPr/>
        </p:nvSpPr>
        <p:spPr>
          <a:xfrm>
            <a:off x="6615571" y="3445523"/>
            <a:ext cx="993637" cy="5225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0" name="Straight Arrow Connector 39">
            <a:extLst>
              <a:ext uri="{FF2B5EF4-FFF2-40B4-BE49-F238E27FC236}">
                <a16:creationId xmlns:a16="http://schemas.microsoft.com/office/drawing/2014/main" id="{7E733325-FCA7-8F71-5F76-45D8A68F3D7F}"/>
              </a:ext>
            </a:extLst>
          </p:cNvPr>
          <p:cNvCxnSpPr>
            <a:cxnSpLocks/>
            <a:stCxn id="42" idx="2"/>
          </p:cNvCxnSpPr>
          <p:nvPr/>
        </p:nvCxnSpPr>
        <p:spPr>
          <a:xfrm flipH="1">
            <a:off x="7095281" y="1749436"/>
            <a:ext cx="89813" cy="16630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51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98DC8D5D-E9FC-AF82-C0CC-9A63962BC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971" y="2429026"/>
            <a:ext cx="2408959" cy="3091252"/>
          </a:xfrm>
          <a:prstGeom prst="rect">
            <a:avLst/>
          </a:prstGeom>
          <a:ln w="19050">
            <a:solidFill>
              <a:schemeClr val="tx1"/>
            </a:solidFill>
          </a:ln>
        </p:spPr>
      </p:pic>
      <p:sp>
        <p:nvSpPr>
          <p:cNvPr id="4" name="Rectangle 3">
            <a:extLst>
              <a:ext uri="{FF2B5EF4-FFF2-40B4-BE49-F238E27FC236}">
                <a16:creationId xmlns:a16="http://schemas.microsoft.com/office/drawing/2014/main" id="{FB2B316A-D304-29BB-C258-75B62457B180}"/>
              </a:ext>
            </a:extLst>
          </p:cNvPr>
          <p:cNvSpPr/>
          <p:nvPr/>
        </p:nvSpPr>
        <p:spPr>
          <a:xfrm>
            <a:off x="5786263" y="3448819"/>
            <a:ext cx="1125898" cy="24370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cxnSp>
        <p:nvCxnSpPr>
          <p:cNvPr id="9" name="Straight Arrow Connector 8">
            <a:extLst>
              <a:ext uri="{FF2B5EF4-FFF2-40B4-BE49-F238E27FC236}">
                <a16:creationId xmlns:a16="http://schemas.microsoft.com/office/drawing/2014/main" id="{1928C299-1943-4C7E-E6A9-496D5363C879}"/>
              </a:ext>
            </a:extLst>
          </p:cNvPr>
          <p:cNvCxnSpPr>
            <a:cxnSpLocks/>
          </p:cNvCxnSpPr>
          <p:nvPr/>
        </p:nvCxnSpPr>
        <p:spPr>
          <a:xfrm flipH="1">
            <a:off x="6227632" y="2246456"/>
            <a:ext cx="299471" cy="11797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9">
            <a:extLst>
              <a:ext uri="{FF2B5EF4-FFF2-40B4-BE49-F238E27FC236}">
                <a16:creationId xmlns:a16="http://schemas.microsoft.com/office/drawing/2014/main" id="{3A83C810-82E1-9A6F-AA55-2B28367E05BB}"/>
              </a:ext>
            </a:extLst>
          </p:cNvPr>
          <p:cNvSpPr txBox="1"/>
          <p:nvPr/>
        </p:nvSpPr>
        <p:spPr>
          <a:xfrm>
            <a:off x="5736450" y="2022731"/>
            <a:ext cx="1100682" cy="260985"/>
          </a:xfrm>
          <a:prstGeom prst="rect">
            <a:avLst/>
          </a:prstGeom>
          <a:solidFill>
            <a:schemeClr val="bg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2. </a:t>
            </a:r>
            <a:r>
              <a:rPr lang="it-IT" sz="1200" dirty="0" err="1">
                <a:solidFill>
                  <a:srgbClr val="FF0000"/>
                </a:solidFill>
                <a:effectLst/>
                <a:latin typeface="Times New Roman" panose="02020603050405020304" pitchFamily="18" charset="0"/>
                <a:ea typeface="Times New Roman" panose="02020603050405020304" pitchFamily="18" charset="0"/>
              </a:rPr>
              <a:t>Wait</a:t>
            </a:r>
            <a:endParaRPr lang="en-CH" sz="1200" dirty="0">
              <a:effectLst/>
              <a:latin typeface="Times New Roman" panose="02020603050405020304" pitchFamily="18" charset="0"/>
              <a:ea typeface="Times New Roman" panose="02020603050405020304" pitchFamily="18" charset="0"/>
            </a:endParaRPr>
          </a:p>
        </p:txBody>
      </p:sp>
      <p:sp>
        <p:nvSpPr>
          <p:cNvPr id="3" name="Content Placeholder 2">
            <a:extLst>
              <a:ext uri="{FF2B5EF4-FFF2-40B4-BE49-F238E27FC236}">
                <a16:creationId xmlns:a16="http://schemas.microsoft.com/office/drawing/2014/main" id="{BED46BBA-47A7-4323-A7A3-59AD915FF1D7}"/>
              </a:ext>
            </a:extLst>
          </p:cNvPr>
          <p:cNvSpPr>
            <a:spLocks noGrp="1"/>
          </p:cNvSpPr>
          <p:nvPr>
            <p:ph idx="1"/>
          </p:nvPr>
        </p:nvSpPr>
        <p:spPr>
          <a:xfrm>
            <a:off x="838200" y="385763"/>
            <a:ext cx="10515600" cy="5791200"/>
          </a:xfrm>
        </p:spPr>
        <p:txBody>
          <a:bodyPr>
            <a:normAutofit/>
          </a:bodyPr>
          <a:lstStyle/>
          <a:p>
            <a:pPr marL="0" lvl="0" indent="0">
              <a:buSzPts val="1600"/>
              <a:buNone/>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9</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t>
            </a:r>
            <a:r>
              <a:rPr lang="en-CH"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lick on “Home” to home</a:t>
            </a:r>
            <a:r>
              <a:rPr lang="en-CH"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focuser</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close </a:t>
            </a:r>
            <a:r>
              <a:rPr lang="en-US" sz="2000" kern="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OSBus</a:t>
            </a:r>
            <a:r>
              <a:rPr lang="en-CH" sz="3200" dirty="0">
                <a:effectLst/>
                <a:latin typeface="Arial" panose="020B0604020202020204" pitchFamily="34" charset="0"/>
                <a:cs typeface="Arial" panose="020B0604020202020204" pitchFamily="34" charset="0"/>
              </a:rPr>
              <a:t> </a:t>
            </a:r>
            <a:endParaRPr lang="en-CH" sz="3200" dirty="0">
              <a:latin typeface="Arial" panose="020B0604020202020204" pitchFamily="34" charset="0"/>
              <a:cs typeface="Arial" panose="020B0604020202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7C26F962-70B2-7E53-2A78-2C211CFE0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85" y="1970108"/>
            <a:ext cx="2401530" cy="2946134"/>
          </a:xfrm>
          <a:prstGeom prst="rect">
            <a:avLst/>
          </a:prstGeom>
          <a:ln w="19050">
            <a:solidFill>
              <a:schemeClr val="tx1"/>
            </a:solidFill>
          </a:ln>
        </p:spPr>
      </p:pic>
      <p:sp>
        <p:nvSpPr>
          <p:cNvPr id="6" name="Rectangle 5">
            <a:extLst>
              <a:ext uri="{FF2B5EF4-FFF2-40B4-BE49-F238E27FC236}">
                <a16:creationId xmlns:a16="http://schemas.microsoft.com/office/drawing/2014/main" id="{5795636F-8D0F-0F37-1963-D8394939E349}"/>
              </a:ext>
            </a:extLst>
          </p:cNvPr>
          <p:cNvSpPr/>
          <p:nvPr/>
        </p:nvSpPr>
        <p:spPr>
          <a:xfrm>
            <a:off x="1221887" y="2752191"/>
            <a:ext cx="154250" cy="398499"/>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7" name="Straight Arrow Connector 6">
            <a:extLst>
              <a:ext uri="{FF2B5EF4-FFF2-40B4-BE49-F238E27FC236}">
                <a16:creationId xmlns:a16="http://schemas.microsoft.com/office/drawing/2014/main" id="{17508AFA-8B0D-B1FD-437E-C00713809311}"/>
              </a:ext>
            </a:extLst>
          </p:cNvPr>
          <p:cNvCxnSpPr>
            <a:cxnSpLocks/>
            <a:stCxn id="8" idx="2"/>
          </p:cNvCxnSpPr>
          <p:nvPr/>
        </p:nvCxnSpPr>
        <p:spPr>
          <a:xfrm flipH="1">
            <a:off x="1376137" y="1772341"/>
            <a:ext cx="499730" cy="9798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 Box 9">
            <a:extLst>
              <a:ext uri="{FF2B5EF4-FFF2-40B4-BE49-F238E27FC236}">
                <a16:creationId xmlns:a16="http://schemas.microsoft.com/office/drawing/2014/main" id="{BCEF22A9-EDFB-659D-B24B-2E12ED245B79}"/>
              </a:ext>
            </a:extLst>
          </p:cNvPr>
          <p:cNvSpPr txBox="1"/>
          <p:nvPr/>
        </p:nvSpPr>
        <p:spPr>
          <a:xfrm>
            <a:off x="1180219" y="1416743"/>
            <a:ext cx="1391295" cy="355598"/>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1. Click ‘HOME’</a:t>
            </a:r>
            <a:endParaRPr lang="en-CH" sz="1200" dirty="0">
              <a:effectLst/>
              <a:latin typeface="Times New Roman" panose="02020603050405020304" pitchFamily="18" charset="0"/>
              <a:ea typeface="Times New Roman" panose="02020603050405020304" pitchFamily="18" charset="0"/>
            </a:endParaRPr>
          </a:p>
        </p:txBody>
      </p:sp>
      <p:pic>
        <p:nvPicPr>
          <p:cNvPr id="10" name="Picture 9" descr="A screenshot of a computer&#10;&#10;Description automatically generated">
            <a:extLst>
              <a:ext uri="{FF2B5EF4-FFF2-40B4-BE49-F238E27FC236}">
                <a16:creationId xmlns:a16="http://schemas.microsoft.com/office/drawing/2014/main" id="{24C91D92-BE63-FC56-DA15-85CC9225D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863" y="2429026"/>
            <a:ext cx="2408959" cy="3091252"/>
          </a:xfrm>
          <a:prstGeom prst="rect">
            <a:avLst/>
          </a:prstGeom>
          <a:ln w="19050">
            <a:solidFill>
              <a:schemeClr val="tx1"/>
            </a:solidFill>
          </a:ln>
        </p:spPr>
      </p:pic>
      <p:sp>
        <p:nvSpPr>
          <p:cNvPr id="11" name="Rectangle 10">
            <a:extLst>
              <a:ext uri="{FF2B5EF4-FFF2-40B4-BE49-F238E27FC236}">
                <a16:creationId xmlns:a16="http://schemas.microsoft.com/office/drawing/2014/main" id="{9EEC56A1-4E76-545B-B26A-37CA347BE165}"/>
              </a:ext>
            </a:extLst>
          </p:cNvPr>
          <p:cNvSpPr/>
          <p:nvPr/>
        </p:nvSpPr>
        <p:spPr>
          <a:xfrm>
            <a:off x="3243155" y="3448819"/>
            <a:ext cx="1125898" cy="24370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cxnSp>
        <p:nvCxnSpPr>
          <p:cNvPr id="12" name="Straight Arrow Connector 11">
            <a:extLst>
              <a:ext uri="{FF2B5EF4-FFF2-40B4-BE49-F238E27FC236}">
                <a16:creationId xmlns:a16="http://schemas.microsoft.com/office/drawing/2014/main" id="{371BD4BC-51FD-CAA4-62D8-D370502B4666}"/>
              </a:ext>
            </a:extLst>
          </p:cNvPr>
          <p:cNvCxnSpPr>
            <a:cxnSpLocks/>
          </p:cNvCxnSpPr>
          <p:nvPr/>
        </p:nvCxnSpPr>
        <p:spPr>
          <a:xfrm flipH="1">
            <a:off x="3684524" y="2246456"/>
            <a:ext cx="299471" cy="11797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9">
            <a:extLst>
              <a:ext uri="{FF2B5EF4-FFF2-40B4-BE49-F238E27FC236}">
                <a16:creationId xmlns:a16="http://schemas.microsoft.com/office/drawing/2014/main" id="{9E306C67-035C-FC11-872E-A0155E031FF7}"/>
              </a:ext>
            </a:extLst>
          </p:cNvPr>
          <p:cNvSpPr txBox="1"/>
          <p:nvPr/>
        </p:nvSpPr>
        <p:spPr>
          <a:xfrm>
            <a:off x="3193342" y="2022731"/>
            <a:ext cx="1100682" cy="260985"/>
          </a:xfrm>
          <a:prstGeom prst="rect">
            <a:avLst/>
          </a:prstGeom>
          <a:solidFill>
            <a:schemeClr val="bg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2. </a:t>
            </a:r>
            <a:r>
              <a:rPr lang="it-IT" sz="1200" dirty="0" err="1">
                <a:solidFill>
                  <a:srgbClr val="FF0000"/>
                </a:solidFill>
                <a:effectLst/>
                <a:latin typeface="Times New Roman" panose="02020603050405020304" pitchFamily="18" charset="0"/>
                <a:ea typeface="Times New Roman" panose="02020603050405020304" pitchFamily="18" charset="0"/>
              </a:rPr>
              <a:t>Wait</a:t>
            </a:r>
            <a:endParaRPr lang="en-CH" sz="1200" dirty="0">
              <a:effectLst/>
              <a:latin typeface="Times New Roman" panose="02020603050405020304" pitchFamily="18" charset="0"/>
              <a:ea typeface="Times New Roman" panose="02020603050405020304" pitchFamily="18" charset="0"/>
            </a:endParaRPr>
          </a:p>
        </p:txBody>
      </p:sp>
      <p:grpSp>
        <p:nvGrpSpPr>
          <p:cNvPr id="33" name="Group 32">
            <a:extLst>
              <a:ext uri="{FF2B5EF4-FFF2-40B4-BE49-F238E27FC236}">
                <a16:creationId xmlns:a16="http://schemas.microsoft.com/office/drawing/2014/main" id="{E8ECEE5E-6AB6-5AA7-E588-C9CFDE31852A}"/>
              </a:ext>
            </a:extLst>
          </p:cNvPr>
          <p:cNvGrpSpPr/>
          <p:nvPr/>
        </p:nvGrpSpPr>
        <p:grpSpPr>
          <a:xfrm>
            <a:off x="3599630" y="4614610"/>
            <a:ext cx="1905000" cy="1635008"/>
            <a:chOff x="5057657" y="2692386"/>
            <a:chExt cx="1905000" cy="1635008"/>
          </a:xfrm>
        </p:grpSpPr>
        <p:pic>
          <p:nvPicPr>
            <p:cNvPr id="19" name="Picture 18" descr="A screenshot of a computer&#10;&#10;Description automatically generated">
              <a:extLst>
                <a:ext uri="{FF2B5EF4-FFF2-40B4-BE49-F238E27FC236}">
                  <a16:creationId xmlns:a16="http://schemas.microsoft.com/office/drawing/2014/main" id="{E26F9AD8-0D39-2438-D6A7-11096C922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657" y="3095718"/>
              <a:ext cx="1905000" cy="1231676"/>
            </a:xfrm>
            <a:prstGeom prst="rect">
              <a:avLst/>
            </a:prstGeom>
            <a:ln w="19050">
              <a:solidFill>
                <a:schemeClr val="tx1"/>
              </a:solidFill>
            </a:ln>
          </p:spPr>
        </p:pic>
        <p:cxnSp>
          <p:nvCxnSpPr>
            <p:cNvPr id="20" name="Curved Connector 19">
              <a:extLst>
                <a:ext uri="{FF2B5EF4-FFF2-40B4-BE49-F238E27FC236}">
                  <a16:creationId xmlns:a16="http://schemas.microsoft.com/office/drawing/2014/main" id="{4CAEE411-3BF3-F36A-5732-F67080797508}"/>
                </a:ext>
              </a:extLst>
            </p:cNvPr>
            <p:cNvCxnSpPr>
              <a:cxnSpLocks/>
              <a:stCxn id="21" idx="1"/>
              <a:endCxn id="26" idx="1"/>
            </p:cNvCxnSpPr>
            <p:nvPr/>
          </p:nvCxnSpPr>
          <p:spPr>
            <a:xfrm rot="10800000" flipH="1" flipV="1">
              <a:off x="5077364" y="2822990"/>
              <a:ext cx="176472" cy="1305241"/>
            </a:xfrm>
            <a:prstGeom prst="curvedConnector3">
              <a:avLst>
                <a:gd name="adj1" fmla="val -129539"/>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9">
              <a:extLst>
                <a:ext uri="{FF2B5EF4-FFF2-40B4-BE49-F238E27FC236}">
                  <a16:creationId xmlns:a16="http://schemas.microsoft.com/office/drawing/2014/main" id="{A28E5986-834D-6214-663A-4898011A3A1A}"/>
                </a:ext>
              </a:extLst>
            </p:cNvPr>
            <p:cNvSpPr txBox="1"/>
            <p:nvPr/>
          </p:nvSpPr>
          <p:spPr>
            <a:xfrm>
              <a:off x="5077364" y="2692386"/>
              <a:ext cx="1080654" cy="261209"/>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3. Click ‘Yes’</a:t>
              </a:r>
              <a:endParaRPr lang="en-CH" sz="1200" dirty="0">
                <a:effectLst/>
                <a:latin typeface="Times New Roman" panose="02020603050405020304" pitchFamily="18" charset="0"/>
                <a:ea typeface="Times New Roman" panose="02020603050405020304" pitchFamily="18" charset="0"/>
              </a:endParaRPr>
            </a:p>
          </p:txBody>
        </p:sp>
        <p:sp>
          <p:nvSpPr>
            <p:cNvPr id="26" name="Rectangle 25">
              <a:extLst>
                <a:ext uri="{FF2B5EF4-FFF2-40B4-BE49-F238E27FC236}">
                  <a16:creationId xmlns:a16="http://schemas.microsoft.com/office/drawing/2014/main" id="{B8B90977-D3D7-2F87-9B25-C3A962388373}"/>
                </a:ext>
              </a:extLst>
            </p:cNvPr>
            <p:cNvSpPr/>
            <p:nvPr/>
          </p:nvSpPr>
          <p:spPr>
            <a:xfrm>
              <a:off x="5253836" y="4015837"/>
              <a:ext cx="727710" cy="224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34" name="Picture 33" descr="A screenshot of a computer&#10;&#10;Description automatically generated">
            <a:extLst>
              <a:ext uri="{FF2B5EF4-FFF2-40B4-BE49-F238E27FC236}">
                <a16:creationId xmlns:a16="http://schemas.microsoft.com/office/drawing/2014/main" id="{A196F7A9-87A4-4F0B-E08A-B6B57CEDA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9713" y="2429026"/>
            <a:ext cx="2393364" cy="3091252"/>
          </a:xfrm>
          <a:prstGeom prst="rect">
            <a:avLst/>
          </a:prstGeom>
          <a:ln w="19050">
            <a:solidFill>
              <a:schemeClr val="tx1"/>
            </a:solidFill>
          </a:ln>
        </p:spPr>
      </p:pic>
      <p:sp>
        <p:nvSpPr>
          <p:cNvPr id="35" name="Rectangle 34">
            <a:extLst>
              <a:ext uri="{FF2B5EF4-FFF2-40B4-BE49-F238E27FC236}">
                <a16:creationId xmlns:a16="http://schemas.microsoft.com/office/drawing/2014/main" id="{454C351D-E824-4D5E-E2F1-AD49ACB1F8DE}"/>
              </a:ext>
            </a:extLst>
          </p:cNvPr>
          <p:cNvSpPr/>
          <p:nvPr/>
        </p:nvSpPr>
        <p:spPr>
          <a:xfrm>
            <a:off x="8322942" y="3469641"/>
            <a:ext cx="1003935" cy="22479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36" name="Straight Arrow Connector 35">
            <a:extLst>
              <a:ext uri="{FF2B5EF4-FFF2-40B4-BE49-F238E27FC236}">
                <a16:creationId xmlns:a16="http://schemas.microsoft.com/office/drawing/2014/main" id="{ED1B7E30-740B-4596-CE8A-EEA936F6128D}"/>
              </a:ext>
            </a:extLst>
          </p:cNvPr>
          <p:cNvCxnSpPr>
            <a:cxnSpLocks/>
          </p:cNvCxnSpPr>
          <p:nvPr/>
        </p:nvCxnSpPr>
        <p:spPr>
          <a:xfrm>
            <a:off x="8206395" y="2163212"/>
            <a:ext cx="510431" cy="12829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9">
            <a:extLst>
              <a:ext uri="{FF2B5EF4-FFF2-40B4-BE49-F238E27FC236}">
                <a16:creationId xmlns:a16="http://schemas.microsoft.com/office/drawing/2014/main" id="{EDC2A9D0-5953-306B-FF77-DDED0A2EC8F2}"/>
              </a:ext>
            </a:extLst>
          </p:cNvPr>
          <p:cNvSpPr txBox="1"/>
          <p:nvPr/>
        </p:nvSpPr>
        <p:spPr>
          <a:xfrm>
            <a:off x="7375180" y="1951611"/>
            <a:ext cx="1662430" cy="332105"/>
          </a:xfrm>
          <a:prstGeom prst="rect">
            <a:avLst/>
          </a:prstGeom>
          <a:solidFill>
            <a:schemeClr val="bg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a:solidFill>
                  <a:srgbClr val="FF0000"/>
                </a:solidFill>
                <a:effectLst/>
                <a:latin typeface="Times New Roman" panose="02020603050405020304" pitchFamily="18" charset="0"/>
                <a:ea typeface="Times New Roman" panose="02020603050405020304" pitchFamily="18" charset="0"/>
              </a:rPr>
              <a:t>4. Everything is good!</a:t>
            </a:r>
            <a:endParaRPr lang="en-CH" sz="1200">
              <a:effectLst/>
              <a:latin typeface="Times New Roman" panose="02020603050405020304" pitchFamily="18" charset="0"/>
              <a:ea typeface="Times New Roman" panose="02020603050405020304" pitchFamily="18" charset="0"/>
            </a:endParaRPr>
          </a:p>
        </p:txBody>
      </p:sp>
      <p:pic>
        <p:nvPicPr>
          <p:cNvPr id="39" name="Picture 38" descr="A screenshot of a computer&#10;&#10;Description automatically generated">
            <a:extLst>
              <a:ext uri="{FF2B5EF4-FFF2-40B4-BE49-F238E27FC236}">
                <a16:creationId xmlns:a16="http://schemas.microsoft.com/office/drawing/2014/main" id="{9CCA0B77-122F-C993-5D76-74CE184AC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7385" y="2429025"/>
            <a:ext cx="2393364" cy="3091253"/>
          </a:xfrm>
          <a:prstGeom prst="rect">
            <a:avLst/>
          </a:prstGeom>
          <a:ln w="19050">
            <a:solidFill>
              <a:schemeClr val="tx1"/>
            </a:solidFill>
          </a:ln>
        </p:spPr>
      </p:pic>
      <p:cxnSp>
        <p:nvCxnSpPr>
          <p:cNvPr id="41" name="Straight Arrow Connector 40">
            <a:extLst>
              <a:ext uri="{FF2B5EF4-FFF2-40B4-BE49-F238E27FC236}">
                <a16:creationId xmlns:a16="http://schemas.microsoft.com/office/drawing/2014/main" id="{C659FCB4-0C8C-B1CF-4384-94386B2D6DFF}"/>
              </a:ext>
            </a:extLst>
          </p:cNvPr>
          <p:cNvCxnSpPr>
            <a:cxnSpLocks/>
            <a:stCxn id="40" idx="3"/>
          </p:cNvCxnSpPr>
          <p:nvPr/>
        </p:nvCxnSpPr>
        <p:spPr>
          <a:xfrm>
            <a:off x="11330713" y="2110649"/>
            <a:ext cx="409124" cy="29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E4B8E78-030E-9851-A929-DC58890717EA}"/>
              </a:ext>
            </a:extLst>
          </p:cNvPr>
          <p:cNvSpPr/>
          <p:nvPr/>
        </p:nvSpPr>
        <p:spPr>
          <a:xfrm>
            <a:off x="11739837" y="2403625"/>
            <a:ext cx="223520" cy="17716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Text Box 9">
            <a:extLst>
              <a:ext uri="{FF2B5EF4-FFF2-40B4-BE49-F238E27FC236}">
                <a16:creationId xmlns:a16="http://schemas.microsoft.com/office/drawing/2014/main" id="{64841A68-77A8-418A-465B-D3AFE2935E29}"/>
              </a:ext>
            </a:extLst>
          </p:cNvPr>
          <p:cNvSpPr txBox="1"/>
          <p:nvPr/>
        </p:nvSpPr>
        <p:spPr>
          <a:xfrm>
            <a:off x="10177420" y="1937582"/>
            <a:ext cx="1153293" cy="346134"/>
          </a:xfrm>
          <a:prstGeom prst="rect">
            <a:avLst/>
          </a:prstGeom>
          <a:solidFill>
            <a:schemeClr val="bg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it-IT" sz="1200" dirty="0">
                <a:solidFill>
                  <a:srgbClr val="FF0000"/>
                </a:solidFill>
                <a:effectLst/>
                <a:latin typeface="Times New Roman" panose="02020603050405020304" pitchFamily="18" charset="0"/>
                <a:ea typeface="Times New Roman" panose="02020603050405020304" pitchFamily="18" charset="0"/>
              </a:rPr>
              <a:t>5. Close </a:t>
            </a:r>
            <a:r>
              <a:rPr lang="it-IT" sz="1200" dirty="0" err="1">
                <a:solidFill>
                  <a:srgbClr val="FF0000"/>
                </a:solidFill>
                <a:effectLst/>
                <a:latin typeface="Times New Roman" panose="02020603050405020304" pitchFamily="18" charset="0"/>
                <a:ea typeface="Times New Roman" panose="02020603050405020304" pitchFamily="18" charset="0"/>
              </a:rPr>
              <a:t>OSBus</a:t>
            </a:r>
            <a:endParaRPr lang="en-CH"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813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28418</TotalTime>
  <Words>1964</Words>
  <Application>Microsoft Macintosh PowerPoint</Application>
  <PresentationFormat>Widescreen</PresentationFormat>
  <Paragraphs>194</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Aptos</vt:lpstr>
      <vt:lpstr>Aptos Display</vt:lpstr>
      <vt:lpstr>Arial</vt:lpstr>
      <vt:lpstr>Times New Roman</vt:lpstr>
      <vt:lpstr>Office Theme</vt:lpstr>
      <vt:lpstr>TELESTO</vt:lpstr>
      <vt:lpstr>PowerPoint Presentation</vt:lpstr>
      <vt:lpstr>PowerPoint Presentation</vt:lpstr>
      <vt:lpstr>PowerPoint Presentation</vt:lpstr>
      <vt:lpstr>PowerPoint Presentation</vt:lpstr>
      <vt:lpstr>PowerPoint Presentation</vt:lpstr>
      <vt:lpstr>IN THE CONTROL 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INFORMATION</vt:lpstr>
      <vt:lpstr>SELCTING A TARGET</vt:lpstr>
      <vt:lpstr>POINTING THE TELESCOPE ON YOUR TARGET</vt:lpstr>
      <vt:lpstr>SELECTING THE FILTER</vt:lpstr>
      <vt:lpstr>SELECTING THE FOCUSER (WE SUGGEST 5300)</vt:lpstr>
      <vt:lpstr>SELECTING PICTURE PROPERTIES   </vt:lpstr>
      <vt:lpstr>TAKING A SINGLE PICTURE</vt:lpstr>
      <vt:lpstr>TAKING A SERIES OF PICTURES</vt:lpstr>
      <vt:lpstr>DATA STORAGE</vt:lpstr>
      <vt:lpstr>PowerPoint Presentation</vt:lpstr>
      <vt:lpstr>IN THE CONTROL ROOM</vt:lpstr>
      <vt:lpstr>PowerPoint Presentation</vt:lpstr>
      <vt:lpstr>PowerPoint Presentation</vt:lpstr>
      <vt:lpstr>PowerPoint Presentation</vt:lpstr>
      <vt:lpstr>PowerPoint Presentation</vt:lpstr>
      <vt:lpstr>PowerPoint Presentation</vt:lpstr>
      <vt:lpstr>PowerPoint Presentation</vt:lpstr>
      <vt:lpstr>IN THE DOME</vt:lpstr>
      <vt:lpstr>PowerPoint Presentation</vt:lpstr>
      <vt:lpstr>PowerPoint Presentation</vt:lpstr>
      <vt:lpstr>PowerPoint Presentation</vt:lpstr>
      <vt:lpstr>HAVE SWEET DREAMS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TELESTO</dc:title>
  <dc:creator>Maddalena Bugatti</dc:creator>
  <cp:lastModifiedBy>Maddalena Bugatti</cp:lastModifiedBy>
  <cp:revision>79</cp:revision>
  <dcterms:created xsi:type="dcterms:W3CDTF">2024-03-05T10:52:41Z</dcterms:created>
  <dcterms:modified xsi:type="dcterms:W3CDTF">2024-09-12T08:56:19Z</dcterms:modified>
</cp:coreProperties>
</file>