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1"/>
  </p:notesMasterIdLst>
  <p:sldIdLst>
    <p:sldId id="257" r:id="rId3"/>
    <p:sldId id="281" r:id="rId4"/>
    <p:sldId id="276" r:id="rId5"/>
    <p:sldId id="289" r:id="rId6"/>
    <p:sldId id="275" r:id="rId7"/>
    <p:sldId id="277" r:id="rId8"/>
    <p:sldId id="288" r:id="rId9"/>
    <p:sldId id="287" r:id="rId10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86626C-E420-54F0-4076-070063C04DBC}" name="Elodie Husi" initials="EH" userId="S::elodie.husi@unige.ch::dc6fa74b-8899-450b-9c4c-c43c22e7e3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62288" autoAdjust="0"/>
  </p:normalViewPr>
  <p:slideViewPr>
    <p:cSldViewPr snapToGrid="0">
      <p:cViewPr varScale="1">
        <p:scale>
          <a:sx n="68" d="100"/>
          <a:sy n="68" d="100"/>
        </p:scale>
        <p:origin x="14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si\Dropbox\Labo\Formation_continue_Laborantins\Sondage_problematique\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si\Dropbox\Labo\Formation_continue_Laborantins\Sondage_problematique\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98447069116363"/>
          <c:y val="0.18036745406824148"/>
          <c:w val="0.40047572178477692"/>
          <c:h val="0.6674595363079615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Durée CDD</a:t>
            </a:r>
          </a:p>
        </c:rich>
      </c:tx>
      <c:layout>
        <c:manualLayout>
          <c:xMode val="edge"/>
          <c:yMode val="edge"/>
          <c:x val="0.37947387596546189"/>
          <c:y val="4.2167957994638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1800721784776903"/>
          <c:y val="0.15782407407407409"/>
          <c:w val="0.40287467191601051"/>
          <c:h val="0.6714577865266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B-4377-AC3F-C72D016C96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B-4377-AC3F-C72D016C96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B-4377-AC3F-C72D016C96BC}"/>
              </c:ext>
            </c:extLst>
          </c:dPt>
          <c:dLbls>
            <c:dLbl>
              <c:idx val="1"/>
              <c:layout>
                <c:manualLayout>
                  <c:x val="-7.8696581196581197E-2"/>
                  <c:y val="-7.67048983207115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7B-4377-AC3F-C72D016C96B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Feuil3!$L$8:$L$10</c:f>
              <c:strCache>
                <c:ptCount val="3"/>
                <c:pt idx="0">
                  <c:v>moins d'1 an</c:v>
                </c:pt>
                <c:pt idx="1">
                  <c:v>1an</c:v>
                </c:pt>
                <c:pt idx="2">
                  <c:v>plus d'1an</c:v>
                </c:pt>
              </c:strCache>
            </c:strRef>
          </c:cat>
          <c:val>
            <c:numRef>
              <c:f>Feuil3!$N$8:$N$10</c:f>
              <c:numCache>
                <c:formatCode>0.0</c:formatCode>
                <c:ptCount val="3"/>
                <c:pt idx="0">
                  <c:v>26.027397260273972</c:v>
                </c:pt>
                <c:pt idx="1">
                  <c:v>68.493150684931507</c:v>
                </c:pt>
                <c:pt idx="2">
                  <c:v>5.4794520547945202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7B-4377-AC3F-C72D016C9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type de contrat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66-D540-BCE4-92D6BDE48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66-D540-BCE4-92D6BDE483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66-D540-BCE4-92D6BDE483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66-D540-BCE4-92D6BDE483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66-D540-BCE4-92D6BDE48300}"/>
              </c:ext>
            </c:extLst>
          </c:dPt>
          <c:dLbls>
            <c:dLbl>
              <c:idx val="3"/>
              <c:layout>
                <c:manualLayout>
                  <c:x val="-5.1592103889435276E-2"/>
                  <c:y val="8.03594829684853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66-D540-BCE4-92D6BDE48300}"/>
                </c:ext>
              </c:extLst>
            </c:dLbl>
            <c:dLbl>
              <c:idx val="4"/>
              <c:layout>
                <c:manualLayout>
                  <c:x val="-1.2898025972358819E-2"/>
                  <c:y val="1.69177858881021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66-D540-BCE4-92D6BDE4830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Feuil2!$H$1:$L$1</c:f>
              <c:strCache>
                <c:ptCount val="5"/>
                <c:pt idx="0">
                  <c:v>CDI DIP</c:v>
                </c:pt>
                <c:pt idx="1">
                  <c:v>CDI fonds</c:v>
                </c:pt>
                <c:pt idx="2">
                  <c:v>CDD fonds</c:v>
                </c:pt>
                <c:pt idx="3">
                  <c:v>CDI DIP + CDI fonds</c:v>
                </c:pt>
                <c:pt idx="4">
                  <c:v>CDI DIP + CDD fonds</c:v>
                </c:pt>
              </c:strCache>
            </c:strRef>
          </c:cat>
          <c:val>
            <c:numRef>
              <c:f>Feuil2!$H$6:$L$6</c:f>
              <c:numCache>
                <c:formatCode>0.00</c:formatCode>
                <c:ptCount val="5"/>
                <c:pt idx="0">
                  <c:v>40.476190476190474</c:v>
                </c:pt>
                <c:pt idx="1">
                  <c:v>0.79365079365079361</c:v>
                </c:pt>
                <c:pt idx="2">
                  <c:v>43.650793650793652</c:v>
                </c:pt>
                <c:pt idx="3">
                  <c:v>2.3809523809523809</c:v>
                </c:pt>
                <c:pt idx="4">
                  <c:v>12.698412698412698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66-D540-BCE4-92D6BDE48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C37FD-18EC-4485-8CBF-C602F67F77DF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DF2827B4-BFE7-458D-B8AF-F4A962E33B3A}">
      <dgm:prSet phldrT="[Texte]"/>
      <dgm:spPr/>
      <dgm:t>
        <a:bodyPr/>
        <a:lstStyle/>
        <a:p>
          <a:r>
            <a:rPr lang="fr-CH" dirty="0"/>
            <a:t>L’engagement </a:t>
          </a:r>
        </a:p>
      </dgm:t>
    </dgm:pt>
    <dgm:pt modelId="{3F738AF3-9743-4C1C-A215-F5563C3CDF68}" type="parTrans" cxnId="{E28D0E36-C21F-4428-85A7-D0AF892D2B94}">
      <dgm:prSet/>
      <dgm:spPr/>
      <dgm:t>
        <a:bodyPr/>
        <a:lstStyle/>
        <a:p>
          <a:endParaRPr lang="fr-CH"/>
        </a:p>
      </dgm:t>
    </dgm:pt>
    <dgm:pt modelId="{85B958E9-B723-4E5E-824F-C276615A9D51}" type="sibTrans" cxnId="{E28D0E36-C21F-4428-85A7-D0AF892D2B94}">
      <dgm:prSet/>
      <dgm:spPr/>
      <dgm:t>
        <a:bodyPr/>
        <a:lstStyle/>
        <a:p>
          <a:endParaRPr lang="fr-CH"/>
        </a:p>
      </dgm:t>
    </dgm:pt>
    <dgm:pt modelId="{93BDDB28-D4C4-48B8-BD96-A87E7080F071}">
      <dgm:prSet phldrT="[Texte]"/>
      <dgm:spPr/>
      <dgm:t>
        <a:bodyPr/>
        <a:lstStyle/>
        <a:p>
          <a:r>
            <a:rPr lang="fr-CH" dirty="0"/>
            <a:t>Les fonctions</a:t>
          </a:r>
        </a:p>
      </dgm:t>
    </dgm:pt>
    <dgm:pt modelId="{20B82011-229A-4774-9FCE-CC9F436EEA96}" type="parTrans" cxnId="{F78FA5E9-86FB-4247-A204-114B1E581722}">
      <dgm:prSet/>
      <dgm:spPr/>
      <dgm:t>
        <a:bodyPr/>
        <a:lstStyle/>
        <a:p>
          <a:endParaRPr lang="fr-CH"/>
        </a:p>
      </dgm:t>
    </dgm:pt>
    <dgm:pt modelId="{682E8293-23B6-4AB2-BBE8-28D170D76BCF}" type="sibTrans" cxnId="{F78FA5E9-86FB-4247-A204-114B1E581722}">
      <dgm:prSet/>
      <dgm:spPr/>
      <dgm:t>
        <a:bodyPr/>
        <a:lstStyle/>
        <a:p>
          <a:endParaRPr lang="fr-CH"/>
        </a:p>
      </dgm:t>
    </dgm:pt>
    <dgm:pt modelId="{68A7BB8B-AC49-4C23-95AD-31627297BFEB}">
      <dgm:prSet phldrT="[Texte]"/>
      <dgm:spPr/>
      <dgm:t>
        <a:bodyPr/>
        <a:lstStyle/>
        <a:p>
          <a:r>
            <a:rPr lang="fr-CH" dirty="0"/>
            <a:t>Les contrats</a:t>
          </a:r>
        </a:p>
      </dgm:t>
    </dgm:pt>
    <dgm:pt modelId="{F3BDC6E1-CBC6-4F85-B9A7-7ACD2E89E6DB}" type="parTrans" cxnId="{2E7E61CE-F9AB-49A9-9FA0-3F7308A13401}">
      <dgm:prSet/>
      <dgm:spPr/>
      <dgm:t>
        <a:bodyPr/>
        <a:lstStyle/>
        <a:p>
          <a:endParaRPr lang="fr-CH"/>
        </a:p>
      </dgm:t>
    </dgm:pt>
    <dgm:pt modelId="{80D673A3-6E3A-448B-896C-05EDAE036374}" type="sibTrans" cxnId="{2E7E61CE-F9AB-49A9-9FA0-3F7308A13401}">
      <dgm:prSet/>
      <dgm:spPr/>
      <dgm:t>
        <a:bodyPr/>
        <a:lstStyle/>
        <a:p>
          <a:endParaRPr lang="fr-CH"/>
        </a:p>
      </dgm:t>
    </dgm:pt>
    <dgm:pt modelId="{9C2235BD-4472-4879-8C77-1574F6F0402E}" type="pres">
      <dgm:prSet presAssocID="{9D3C37FD-18EC-4485-8CBF-C602F67F77DF}" presName="Name0" presStyleCnt="0">
        <dgm:presLayoutVars>
          <dgm:dir/>
          <dgm:resizeHandles val="exact"/>
        </dgm:presLayoutVars>
      </dgm:prSet>
      <dgm:spPr/>
    </dgm:pt>
    <dgm:pt modelId="{891822E1-055D-47F1-9D7B-A33AB4F8ABB1}" type="pres">
      <dgm:prSet presAssocID="{DF2827B4-BFE7-458D-B8AF-F4A962E33B3A}" presName="parTxOnly" presStyleLbl="node1" presStyleIdx="0" presStyleCnt="3" custScaleX="1173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DA5C8D-BDEC-4D9B-B1A4-925A21FF70C2}" type="pres">
      <dgm:prSet presAssocID="{85B958E9-B723-4E5E-824F-C276615A9D51}" presName="parSpace" presStyleCnt="0"/>
      <dgm:spPr/>
    </dgm:pt>
    <dgm:pt modelId="{E2AFA2A2-6ACE-49A1-99BD-E33206CBDF80}" type="pres">
      <dgm:prSet presAssocID="{93BDDB28-D4C4-48B8-BD96-A87E7080F071}" presName="parTxOnly" presStyleLbl="node1" presStyleIdx="1" presStyleCnt="3" custScaleX="1090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79AAC9-C587-4224-813C-2980152C6D4B}" type="pres">
      <dgm:prSet presAssocID="{682E8293-23B6-4AB2-BBE8-28D170D76BCF}" presName="parSpace" presStyleCnt="0"/>
      <dgm:spPr/>
    </dgm:pt>
    <dgm:pt modelId="{88B7A2D3-5DB0-4C00-BD37-E52990F24383}" type="pres">
      <dgm:prSet presAssocID="{68A7BB8B-AC49-4C23-95AD-31627297BF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B1392A-FC1E-4982-B9DA-7547EE94338D}" type="presOf" srcId="{9D3C37FD-18EC-4485-8CBF-C602F67F77DF}" destId="{9C2235BD-4472-4879-8C77-1574F6F0402E}" srcOrd="0" destOrd="0" presId="urn:microsoft.com/office/officeart/2005/8/layout/hChevron3"/>
    <dgm:cxn modelId="{F78FA5E9-86FB-4247-A204-114B1E581722}" srcId="{9D3C37FD-18EC-4485-8CBF-C602F67F77DF}" destId="{93BDDB28-D4C4-48B8-BD96-A87E7080F071}" srcOrd="1" destOrd="0" parTransId="{20B82011-229A-4774-9FCE-CC9F436EEA96}" sibTransId="{682E8293-23B6-4AB2-BBE8-28D170D76BCF}"/>
    <dgm:cxn modelId="{D77AEBC2-86B3-4C0D-9A7B-3AEC2DA69AF7}" type="presOf" srcId="{68A7BB8B-AC49-4C23-95AD-31627297BFEB}" destId="{88B7A2D3-5DB0-4C00-BD37-E52990F24383}" srcOrd="0" destOrd="0" presId="urn:microsoft.com/office/officeart/2005/8/layout/hChevron3"/>
    <dgm:cxn modelId="{2E7E61CE-F9AB-49A9-9FA0-3F7308A13401}" srcId="{9D3C37FD-18EC-4485-8CBF-C602F67F77DF}" destId="{68A7BB8B-AC49-4C23-95AD-31627297BFEB}" srcOrd="2" destOrd="0" parTransId="{F3BDC6E1-CBC6-4F85-B9A7-7ACD2E89E6DB}" sibTransId="{80D673A3-6E3A-448B-896C-05EDAE036374}"/>
    <dgm:cxn modelId="{62067815-B5EF-4833-B057-FDC91352EF44}" type="presOf" srcId="{93BDDB28-D4C4-48B8-BD96-A87E7080F071}" destId="{E2AFA2A2-6ACE-49A1-99BD-E33206CBDF80}" srcOrd="0" destOrd="0" presId="urn:microsoft.com/office/officeart/2005/8/layout/hChevron3"/>
    <dgm:cxn modelId="{E28D0E36-C21F-4428-85A7-D0AF892D2B94}" srcId="{9D3C37FD-18EC-4485-8CBF-C602F67F77DF}" destId="{DF2827B4-BFE7-458D-B8AF-F4A962E33B3A}" srcOrd="0" destOrd="0" parTransId="{3F738AF3-9743-4C1C-A215-F5563C3CDF68}" sibTransId="{85B958E9-B723-4E5E-824F-C276615A9D51}"/>
    <dgm:cxn modelId="{D05A0A86-5B33-4393-B86D-0E5D3F4CA3B2}" type="presOf" srcId="{DF2827B4-BFE7-458D-B8AF-F4A962E33B3A}" destId="{891822E1-055D-47F1-9D7B-A33AB4F8ABB1}" srcOrd="0" destOrd="0" presId="urn:microsoft.com/office/officeart/2005/8/layout/hChevron3"/>
    <dgm:cxn modelId="{D350AEF0-3132-480D-B9A6-60FCFA60BA8F}" type="presParOf" srcId="{9C2235BD-4472-4879-8C77-1574F6F0402E}" destId="{891822E1-055D-47F1-9D7B-A33AB4F8ABB1}" srcOrd="0" destOrd="0" presId="urn:microsoft.com/office/officeart/2005/8/layout/hChevron3"/>
    <dgm:cxn modelId="{41E9712E-70BD-4F1C-A767-6E9A10FEAB5A}" type="presParOf" srcId="{9C2235BD-4472-4879-8C77-1574F6F0402E}" destId="{C7DA5C8D-BDEC-4D9B-B1A4-925A21FF70C2}" srcOrd="1" destOrd="0" presId="urn:microsoft.com/office/officeart/2005/8/layout/hChevron3"/>
    <dgm:cxn modelId="{AFC28F05-0DAA-4E76-A344-86E51527490B}" type="presParOf" srcId="{9C2235BD-4472-4879-8C77-1574F6F0402E}" destId="{E2AFA2A2-6ACE-49A1-99BD-E33206CBDF80}" srcOrd="2" destOrd="0" presId="urn:microsoft.com/office/officeart/2005/8/layout/hChevron3"/>
    <dgm:cxn modelId="{FB849B4E-175F-44DB-B3CF-34B38A14C92E}" type="presParOf" srcId="{9C2235BD-4472-4879-8C77-1574F6F0402E}" destId="{AF79AAC9-C587-4224-813C-2980152C6D4B}" srcOrd="3" destOrd="0" presId="urn:microsoft.com/office/officeart/2005/8/layout/hChevron3"/>
    <dgm:cxn modelId="{2852DDE2-61FA-4B48-95A4-99713FABA6F3}" type="presParOf" srcId="{9C2235BD-4472-4879-8C77-1574F6F0402E}" destId="{88B7A2D3-5DB0-4C00-BD37-E52990F2438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822E1-055D-47F1-9D7B-A33AB4F8ABB1}">
      <dsp:nvSpPr>
        <dsp:cNvPr id="0" name=""/>
        <dsp:cNvSpPr/>
      </dsp:nvSpPr>
      <dsp:spPr>
        <a:xfrm>
          <a:off x="161" y="0"/>
          <a:ext cx="3957824" cy="8194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400" kern="1200" dirty="0"/>
            <a:t>L’engagement </a:t>
          </a:r>
        </a:p>
      </dsp:txBody>
      <dsp:txXfrm>
        <a:off x="161" y="0"/>
        <a:ext cx="3752974" cy="819400"/>
      </dsp:txXfrm>
    </dsp:sp>
    <dsp:sp modelId="{E2AFA2A2-6ACE-49A1-99BD-E33206CBDF80}">
      <dsp:nvSpPr>
        <dsp:cNvPr id="0" name=""/>
        <dsp:cNvSpPr/>
      </dsp:nvSpPr>
      <dsp:spPr>
        <a:xfrm>
          <a:off x="3283458" y="0"/>
          <a:ext cx="3678637" cy="8194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400" kern="1200" dirty="0"/>
            <a:t>Les fonctions</a:t>
          </a:r>
        </a:p>
      </dsp:txBody>
      <dsp:txXfrm>
        <a:off x="3693158" y="0"/>
        <a:ext cx="2859237" cy="819400"/>
      </dsp:txXfrm>
    </dsp:sp>
    <dsp:sp modelId="{88B7A2D3-5DB0-4C00-BD37-E52990F24383}">
      <dsp:nvSpPr>
        <dsp:cNvPr id="0" name=""/>
        <dsp:cNvSpPr/>
      </dsp:nvSpPr>
      <dsp:spPr>
        <a:xfrm>
          <a:off x="6287567" y="0"/>
          <a:ext cx="3372637" cy="8194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400" kern="1200" dirty="0"/>
            <a:t>Les contrats</a:t>
          </a:r>
        </a:p>
      </dsp:txBody>
      <dsp:txXfrm>
        <a:off x="6697267" y="0"/>
        <a:ext cx="2553237" cy="81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215"/>
          </a:xfrm>
          <a:prstGeom prst="rect">
            <a:avLst/>
          </a:prstGeom>
        </p:spPr>
        <p:txBody>
          <a:bodyPr vert="horz" lIns="95575" tIns="47787" rIns="95575" bIns="47787" rtlCol="0"/>
          <a:lstStyle>
            <a:lvl1pPr algn="l">
              <a:defRPr sz="13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5575" tIns="47787" rIns="95575" bIns="47787" rtlCol="0"/>
          <a:lstStyle>
            <a:lvl1pPr algn="r">
              <a:defRPr sz="1300"/>
            </a:lvl1pPr>
          </a:lstStyle>
          <a:p>
            <a:fld id="{33AB3B3F-73DD-403E-986D-4922FEC6B5FE}" type="datetimeFigureOut">
              <a:rPr lang="fr-CH" smtClean="0"/>
              <a:t>14.06.2023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5" tIns="47787" rIns="95575" bIns="47787" rtlCol="0" anchor="ctr"/>
          <a:lstStyle/>
          <a:p>
            <a:endParaRPr lang="fr-CH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5575" tIns="47787" rIns="95575" bIns="4778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5659" cy="498214"/>
          </a:xfrm>
          <a:prstGeom prst="rect">
            <a:avLst/>
          </a:prstGeom>
        </p:spPr>
        <p:txBody>
          <a:bodyPr vert="horz" lIns="95575" tIns="47787" rIns="95575" bIns="47787" rtlCol="0" anchor="b"/>
          <a:lstStyle>
            <a:lvl1pPr algn="l">
              <a:defRPr sz="13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4"/>
          </a:xfrm>
          <a:prstGeom prst="rect">
            <a:avLst/>
          </a:prstGeom>
        </p:spPr>
        <p:txBody>
          <a:bodyPr vert="horz" lIns="95575" tIns="47787" rIns="95575" bIns="47787" rtlCol="0" anchor="b"/>
          <a:lstStyle>
            <a:lvl1pPr algn="r">
              <a:defRPr sz="1300"/>
            </a:lvl1pPr>
          </a:lstStyle>
          <a:p>
            <a:fld id="{ADA7C8C0-B309-43BD-8A15-A4F8BDA95DF7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477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81" indent="-169581">
              <a:buFontTx/>
              <a:buChar char="-"/>
            </a:pPr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7C8C0-B309-43BD-8A15-A4F8BDA95DF7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6945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7C8C0-B309-43BD-8A15-A4F8BDA95DF7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515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7C8C0-B309-43BD-8A15-A4F8BDA95DF7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117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C8C0-B309-43BD-8A15-A4F8BDA95DF7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3085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7C8C0-B309-43BD-8A15-A4F8BDA95DF7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92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7C8C0-B309-43BD-8A15-A4F8BDA95DF7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7121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748">
              <a:defRPr/>
            </a:pPr>
            <a:fld id="{ADA7C8C0-B309-43BD-8A15-A4F8BDA95DF7}" type="slidenum">
              <a:rPr lang="fr-CH">
                <a:solidFill>
                  <a:prstClr val="black"/>
                </a:solidFill>
                <a:latin typeface="Calibri" panose="020F0502020204030204"/>
              </a:rPr>
              <a:pPr defTabSz="955748">
                <a:defRPr/>
              </a:pPr>
              <a:t>7</a:t>
            </a:fld>
            <a:endParaRPr lang="fr-CH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9766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C8C0-B309-43BD-8A15-A4F8BDA95DF7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8851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1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59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24607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027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28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338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356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64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16264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4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F69-7556-4211-8354-7EFE4D191ED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652-ADC8-44AD-BDAC-BF77884261F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5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7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6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30554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266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5161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2887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06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3CA01-0D00-49DA-90C4-AACC39B6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392" y="144013"/>
            <a:ext cx="9894133" cy="10312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Analyse</a:t>
            </a:r>
            <a:r>
              <a:rPr lang="en-US" sz="3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sondage</a:t>
            </a:r>
            <a:r>
              <a:rPr lang="en-US" sz="3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L’employabilité</a:t>
            </a:r>
            <a:r>
              <a:rPr lang="en-US" sz="3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 laborantin-es à l’UNIGE</a:t>
            </a:r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1AE09ED-C887-4F3A-B345-0D10B024A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92147" l="2809" r="94757">
                        <a14:foregroundMark x1="70787" y1="41885" x2="70787" y2="41885"/>
                        <a14:foregroundMark x1="69101" y1="67016" x2="69101" y2="67016"/>
                        <a14:foregroundMark x1="64607" y1="73822" x2="64607" y2="73822"/>
                        <a14:foregroundMark x1="90449" y1="66492" x2="90449" y2="66492"/>
                        <a14:foregroundMark x1="88390" y1="39267" x2="88390" y2="39267"/>
                        <a14:foregroundMark x1="94757" y1="69634" x2="94757" y2="69634"/>
                        <a14:foregroundMark x1="69850" y1="38220" x2="64419" y2="40314"/>
                        <a14:foregroundMark x1="54869" y1="43979" x2="54869" y2="43979"/>
                        <a14:foregroundMark x1="47378" y1="48691" x2="47378" y2="48691"/>
                        <a14:foregroundMark x1="40637" y1="45550" x2="40637" y2="45550"/>
                        <a14:foregroundMark x1="32397" y1="53403" x2="32397" y2="53403"/>
                        <a14:foregroundMark x1="23596" y1="53403" x2="23596" y2="53403"/>
                        <a14:foregroundMark x1="23221" y1="67016" x2="23221" y2="67016"/>
                        <a14:foregroundMark x1="66854" y1="42932" x2="66854" y2="42932"/>
                        <a14:foregroundMark x1="67790" y1="44503" x2="67790" y2="44503"/>
                        <a14:foregroundMark x1="83895" y1="72251" x2="83895" y2="72251"/>
                        <a14:foregroundMark x1="13670" y1="49215" x2="13670" y2="49215"/>
                        <a14:foregroundMark x1="7887" y1="58639" x2="7248" y2="66230"/>
                        <a14:foregroundMark x1="8063" y1="56545" x2="7887" y2="58639"/>
                        <a14:foregroundMark x1="9165" y1="43455" x2="8063" y2="56545"/>
                        <a14:foregroundMark x1="9199" y1="43054" x2="9165" y2="43455"/>
                        <a14:backgroundMark x1="23221" y1="65969" x2="23221" y2="65969"/>
                        <a14:backgroundMark x1="40262" y1="51832" x2="40262" y2="51832"/>
                        <a14:backgroundMark x1="23034" y1="67539" x2="23034" y2="67539"/>
                        <a14:backgroundMark x1="4307" y1="30366" x2="4307" y2="30366"/>
                        <a14:backgroundMark x1="1124" y1="30366" x2="0" y2="76963"/>
                        <a14:backgroundMark x1="9738" y1="41361" x2="9738" y2="41361"/>
                        <a14:backgroundMark x1="9363" y1="36649" x2="9363" y2="36649"/>
                        <a14:backgroundMark x1="9363" y1="38743" x2="9551" y2="42932"/>
                        <a14:backgroundMark x1="9925" y1="35079" x2="9363" y2="41885"/>
                        <a14:backgroundMark x1="9176" y1="43455" x2="9176" y2="43455"/>
                        <a14:backgroundMark x1="11798" y1="58639" x2="11798" y2="58639"/>
                        <a14:backgroundMark x1="8240" y1="82723" x2="8240" y2="82723"/>
                        <a14:backgroundMark x1="4120" y1="84293" x2="23596" y2="88482"/>
                        <a14:backgroundMark x1="4120" y1="75916" x2="4120" y2="75916"/>
                        <a14:backgroundMark x1="4494" y1="76440" x2="8989" y2="79581"/>
                        <a14:backgroundMark x1="6554" y1="56545" x2="6554" y2="56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4293" y="3060674"/>
            <a:ext cx="5069382" cy="181230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DA7740-C6DA-4D94-A649-C372980ED6A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781373" y="2279151"/>
            <a:ext cx="3973305" cy="3387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latinLnBrk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Elodie </a:t>
            </a:r>
            <a:r>
              <a:rPr lang="en-US" dirty="0">
                <a:solidFill>
                  <a:schemeClr val="tx1"/>
                </a:solidFill>
              </a:rPr>
              <a:t>Husi, Joana </a:t>
            </a:r>
            <a:r>
              <a:rPr lang="en-US" dirty="0" smtClean="0">
                <a:solidFill>
                  <a:schemeClr val="tx1"/>
                </a:solidFill>
              </a:rPr>
              <a:t>Cruz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B7D55-C4F9-4B90-B533-2F13E137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8" y="-56175"/>
            <a:ext cx="9413224" cy="1322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CH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Deuxième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action: </a:t>
            </a:r>
            <a:r>
              <a:rPr lang="fr-CH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L’employabilité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86F762DD-5274-47B3-823B-430615AF7417}"/>
              </a:ext>
            </a:extLst>
          </p:cNvPr>
          <p:cNvGrpSpPr/>
          <p:nvPr/>
        </p:nvGrpSpPr>
        <p:grpSpPr>
          <a:xfrm>
            <a:off x="9670182" y="846162"/>
            <a:ext cx="1158571" cy="5195112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5" name="Trapezoid 11">
              <a:extLst>
                <a:ext uri="{FF2B5EF4-FFF2-40B4-BE49-F238E27FC236}">
                  <a16:creationId xmlns:a16="http://schemas.microsoft.com/office/drawing/2014/main" id="{6FE12D2D-A737-4D75-B2B9-9AA0B1B3F997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18004CF-6EBC-44B7-A05E-EC718A778F09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63588595-2174-48BD-AC3A-A5796BB75748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6C8F40-6A18-41B5-8DA4-4D055FC34A6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algn="l"/>
            <a:r>
              <a:rPr lang="fr-CH" sz="1800" dirty="0"/>
              <a:t>Sondage soumis à l’ensemble de la population des laborantin-e-s en biologie de l’UNIGE</a:t>
            </a:r>
          </a:p>
        </p:txBody>
      </p:sp>
      <p:pic>
        <p:nvPicPr>
          <p:cNvPr id="145" name="Image 144">
            <a:extLst>
              <a:ext uri="{FF2B5EF4-FFF2-40B4-BE49-F238E27FC236}">
                <a16:creationId xmlns:a16="http://schemas.microsoft.com/office/drawing/2014/main" id="{74A716F0-306E-484E-88BD-DD2426F4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3" y="1533144"/>
            <a:ext cx="4535817" cy="425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6" name="ZoneTexte 145">
            <a:extLst>
              <a:ext uri="{FF2B5EF4-FFF2-40B4-BE49-F238E27FC236}">
                <a16:creationId xmlns:a16="http://schemas.microsoft.com/office/drawing/2014/main" id="{3E081456-996F-48BD-9E04-B1E64DCC3D6C}"/>
              </a:ext>
            </a:extLst>
          </p:cNvPr>
          <p:cNvSpPr txBox="1"/>
          <p:nvPr/>
        </p:nvSpPr>
        <p:spPr>
          <a:xfrm>
            <a:off x="124962" y="1945964"/>
            <a:ext cx="437698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H" b="1" dirty="0">
                <a:ln/>
                <a:solidFill>
                  <a:schemeClr val="accent3"/>
                </a:solidFill>
              </a:rPr>
              <a:t>02.2020: Sondage envoyé à la </a:t>
            </a:r>
          </a:p>
          <a:p>
            <a:pPr algn="ctr"/>
            <a:r>
              <a:rPr lang="fr-CH" b="1" dirty="0">
                <a:ln/>
                <a:solidFill>
                  <a:schemeClr val="accent3"/>
                </a:solidFill>
              </a:rPr>
              <a:t>population s’élevant à 215 personnes</a:t>
            </a:r>
          </a:p>
        </p:txBody>
      </p:sp>
      <p:sp>
        <p:nvSpPr>
          <p:cNvPr id="148" name="Légende : flèche vers la gauche 147">
            <a:extLst>
              <a:ext uri="{FF2B5EF4-FFF2-40B4-BE49-F238E27FC236}">
                <a16:creationId xmlns:a16="http://schemas.microsoft.com/office/drawing/2014/main" id="{893A2178-7273-45A1-AA37-4140D00B5ECC}"/>
              </a:ext>
            </a:extLst>
          </p:cNvPr>
          <p:cNvSpPr/>
          <p:nvPr/>
        </p:nvSpPr>
        <p:spPr>
          <a:xfrm>
            <a:off x="4299497" y="3088371"/>
            <a:ext cx="3433541" cy="2808534"/>
          </a:xfrm>
          <a:prstGeom prst="leftArrowCallout">
            <a:avLst/>
          </a:prstGeom>
          <a:gradFill>
            <a:gsLst>
              <a:gs pos="37000">
                <a:schemeClr val="accent2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CH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Réponses obtenues :</a:t>
            </a:r>
          </a:p>
          <a:p>
            <a:pPr algn="ctr"/>
            <a:r>
              <a:rPr lang="fr-CH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126 participants</a:t>
            </a:r>
            <a:endParaRPr lang="fr-CH" sz="2800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989B3E02-3CCF-4109-AD85-0DD8FEE28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272588"/>
              </p:ext>
            </p:extLst>
          </p:nvPr>
        </p:nvGraphicFramePr>
        <p:xfrm>
          <a:off x="96853" y="5999394"/>
          <a:ext cx="9660367" cy="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53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40263-6B79-4DB9-8BFC-CB46D3AD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18" y="22901"/>
            <a:ext cx="10891749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L’engagement</a:t>
            </a:r>
            <a:endParaRPr lang="en-US" sz="40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480569" y="1036559"/>
            <a:ext cx="311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Quelle a été votre formation pour la fonction de «</a:t>
            </a:r>
            <a:r>
              <a:rPr lang="fr-FR" dirty="0" err="1"/>
              <a:t>Laborantin-e</a:t>
            </a:r>
            <a:r>
              <a:rPr lang="fr-FR" dirty="0"/>
              <a:t>»  que vous occupez actuellement? </a:t>
            </a:r>
            <a:endParaRPr lang="en-US" sz="2000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33799"/>
              </p:ext>
            </p:extLst>
          </p:nvPr>
        </p:nvGraphicFramePr>
        <p:xfrm>
          <a:off x="743514" y="2341856"/>
          <a:ext cx="2962144" cy="46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Prism 8" r:id="rId4" imgW="2798975" imgH="4388117" progId="Prism8.Document">
                  <p:embed/>
                </p:oleObj>
              </mc:Choice>
              <mc:Fallback>
                <p:oleObj name="Prism 8" r:id="rId4" imgW="2798975" imgH="4388117" progId="Prism8.Document">
                  <p:embed/>
                  <p:pic>
                    <p:nvPicPr>
                      <p:cNvPr id="20" name="Obje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514" y="2341856"/>
                        <a:ext cx="2962144" cy="46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/>
          <a:srcRect l="21954" r="20184"/>
          <a:stretch/>
        </p:blipFill>
        <p:spPr>
          <a:xfrm>
            <a:off x="4161539" y="2266794"/>
            <a:ext cx="3524791" cy="3603991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ZoneTexte 3"/>
          <p:cNvSpPr txBox="1"/>
          <p:nvPr/>
        </p:nvSpPr>
        <p:spPr>
          <a:xfrm>
            <a:off x="1276049" y="1069332"/>
            <a:ext cx="237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quelle année avez-vous obtenu votre titre?</a:t>
            </a:r>
            <a:r>
              <a:rPr lang="fr-FR" dirty="0"/>
              <a:t> </a:t>
            </a:r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BBDD5A08-4C8A-413D-9A72-5C7A30D9C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879309"/>
              </p:ext>
            </p:extLst>
          </p:nvPr>
        </p:nvGraphicFramePr>
        <p:xfrm>
          <a:off x="8142211" y="2613881"/>
          <a:ext cx="2789237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Prism 8" r:id="rId7" imgW="2789971" imgH="4372630" progId="Prism8.Document">
                  <p:embed/>
                </p:oleObj>
              </mc:Choice>
              <mc:Fallback>
                <p:oleObj name="Prism 8" r:id="rId7" imgW="2789971" imgH="4372630" progId="Prism8.Document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BBDD5A08-4C8A-413D-9A72-5C7A30D9C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42211" y="2613881"/>
                        <a:ext cx="2789237" cy="437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511939" y="1052426"/>
            <a:ext cx="261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quelle année avez-vous été engagé à l'UNIGE en tant que      « </a:t>
            </a:r>
            <a:r>
              <a:rPr lang="fr-FR" dirty="0" err="1"/>
              <a:t>Laborantin-e</a:t>
            </a:r>
            <a:r>
              <a:rPr lang="fr-FR" dirty="0"/>
              <a:t> » ?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9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5440263-6B79-4DB9-8BFC-CB46D3AD972F}"/>
              </a:ext>
            </a:extLst>
          </p:cNvPr>
          <p:cNvSpPr txBox="1">
            <a:spLocks/>
          </p:cNvSpPr>
          <p:nvPr/>
        </p:nvSpPr>
        <p:spPr>
          <a:xfrm>
            <a:off x="-770548" y="-14558"/>
            <a:ext cx="13881181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Informations complémentaires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56025"/>
              </p:ext>
            </p:extLst>
          </p:nvPr>
        </p:nvGraphicFramePr>
        <p:xfrm>
          <a:off x="2663998" y="1792334"/>
          <a:ext cx="2859087" cy="471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rism 8" r:id="rId4" imgW="2858757" imgH="4715857" progId="Prism8.Document">
                  <p:embed/>
                </p:oleObj>
              </mc:Choice>
              <mc:Fallback>
                <p:oleObj name="Prism 8" r:id="rId4" imgW="2858757" imgH="471585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3998" y="1792334"/>
                        <a:ext cx="2859087" cy="471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302609"/>
              </p:ext>
            </p:extLst>
          </p:nvPr>
        </p:nvGraphicFramePr>
        <p:xfrm>
          <a:off x="4822899" y="1776458"/>
          <a:ext cx="2867025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Prism 8" r:id="rId6" imgW="2867761" imgH="4732424" progId="Prism8.Document">
                  <p:embed/>
                </p:oleObj>
              </mc:Choice>
              <mc:Fallback>
                <p:oleObj name="Prism 8" r:id="rId6" imgW="2867761" imgH="4732424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2899" y="1776458"/>
                        <a:ext cx="2867025" cy="473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351664"/>
              </p:ext>
            </p:extLst>
          </p:nvPr>
        </p:nvGraphicFramePr>
        <p:xfrm>
          <a:off x="6989738" y="1776459"/>
          <a:ext cx="2867025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Prism 8" r:id="rId8" imgW="2867761" imgH="4732424" progId="Prism8.Document">
                  <p:embed/>
                </p:oleObj>
              </mc:Choice>
              <mc:Fallback>
                <p:oleObj name="Prism 8" r:id="rId8" imgW="2867761" imgH="4732424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89738" y="1776459"/>
                        <a:ext cx="2867025" cy="473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822899" y="1098040"/>
            <a:ext cx="668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Diplôme / engagement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7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40263-6B79-4DB9-8BFC-CB46D3AD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20" y="136841"/>
            <a:ext cx="10891749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fonctions</a:t>
            </a:r>
            <a:endParaRPr lang="en-US" sz="40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15209"/>
              </p:ext>
            </p:extLst>
          </p:nvPr>
        </p:nvGraphicFramePr>
        <p:xfrm>
          <a:off x="167731" y="1936111"/>
          <a:ext cx="2798763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Prism 8" r:id="rId4" imgW="2798975" imgH="4477795" progId="Prism8.Document">
                  <p:embed/>
                </p:oleObj>
              </mc:Choice>
              <mc:Fallback>
                <p:oleObj name="Prism 8" r:id="rId4" imgW="2798975" imgH="4477795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31" y="1936111"/>
                        <a:ext cx="2798763" cy="447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94205" y="1124190"/>
            <a:ext cx="289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Quelle est votre fonction </a:t>
            </a:r>
            <a:r>
              <a:rPr lang="fr-FR" dirty="0" smtClean="0"/>
              <a:t>actuelle?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474036" y="3355658"/>
            <a:ext cx="5446106" cy="3273458"/>
            <a:chOff x="3174623" y="1727757"/>
            <a:chExt cx="5446106" cy="327345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4623" y="1727757"/>
              <a:ext cx="5446106" cy="327345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850105" y="2166684"/>
              <a:ext cx="1540042" cy="2834531"/>
            </a:xfrm>
            <a:prstGeom prst="rect">
              <a:avLst/>
            </a:prstGeom>
            <a:solidFill>
              <a:srgbClr val="FFFF00">
                <a:alpha val="1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90147" y="2166684"/>
              <a:ext cx="1540042" cy="2834531"/>
            </a:xfrm>
            <a:prstGeom prst="rect">
              <a:avLst/>
            </a:prstGeom>
            <a:solidFill>
              <a:srgbClr val="FBBBFD">
                <a:alpha val="9804"/>
              </a:srgbClr>
            </a:solidFill>
            <a:ln>
              <a:solidFill>
                <a:srgbClr val="FBBB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27953" y="2166684"/>
              <a:ext cx="1540042" cy="2834531"/>
            </a:xfrm>
            <a:prstGeom prst="rect">
              <a:avLst/>
            </a:prstGeom>
            <a:solidFill>
              <a:srgbClr val="92D050">
                <a:alpha val="9804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977919" y="731201"/>
            <a:ext cx="3949938" cy="2374165"/>
            <a:chOff x="2689339" y="2461885"/>
            <a:chExt cx="3949938" cy="237416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9339" y="2461885"/>
              <a:ext cx="3949938" cy="2374165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696227" y="2904754"/>
              <a:ext cx="1233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Autre Diplôme </a:t>
              </a:r>
            </a:p>
            <a:p>
              <a:r>
                <a:rPr lang="fr-CH" dirty="0" smtClean="0"/>
                <a:t>31%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811491" y="3056394"/>
              <a:ext cx="1233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CFC</a:t>
              </a:r>
            </a:p>
            <a:p>
              <a:r>
                <a:rPr lang="fr-CH" dirty="0" smtClean="0"/>
                <a:t>36%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272225" y="3845405"/>
              <a:ext cx="1233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TAB</a:t>
              </a:r>
            </a:p>
            <a:p>
              <a:r>
                <a:rPr lang="fr-CH" dirty="0" smtClean="0"/>
                <a:t>33%</a:t>
              </a:r>
              <a:endParaRPr lang="fr-FR" dirty="0"/>
            </a:p>
          </p:txBody>
        </p:sp>
      </p:grpSp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6D4BB13C-EEC8-4882-8CD5-FD121DCCE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86084"/>
              </p:ext>
            </p:extLst>
          </p:nvPr>
        </p:nvGraphicFramePr>
        <p:xfrm>
          <a:off x="2652177" y="2050982"/>
          <a:ext cx="2664036" cy="424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Prism 8" r:id="rId8" imgW="2562726" imgH="4085948" progId="Prism8.Document">
                  <p:embed/>
                </p:oleObj>
              </mc:Choice>
              <mc:Fallback>
                <p:oleObj name="Prism 8" r:id="rId8" imgW="2562726" imgH="4085948" progId="Prism8.Document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6D4BB13C-EEC8-4882-8CD5-FD121DCCE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2177" y="2050982"/>
                        <a:ext cx="2664036" cy="424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40263-6B79-4DB9-8BFC-CB46D3AD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20" y="136841"/>
            <a:ext cx="10891749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contrats</a:t>
            </a:r>
            <a:endParaRPr lang="en-US" sz="40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658044"/>
              </p:ext>
            </p:extLst>
          </p:nvPr>
        </p:nvGraphicFramePr>
        <p:xfrm>
          <a:off x="-914399" y="634999"/>
          <a:ext cx="6584650" cy="587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782552" y="1162410"/>
            <a:ext cx="2322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QUEL CONTRAT?</a:t>
            </a:r>
            <a:endParaRPr lang="en-US" sz="2000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234799"/>
              </p:ext>
            </p:extLst>
          </p:nvPr>
        </p:nvGraphicFramePr>
        <p:xfrm>
          <a:off x="2804499" y="2060678"/>
          <a:ext cx="5090338" cy="422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4">
            <a:extLst>
              <a:ext uri="{FF2B5EF4-FFF2-40B4-BE49-F238E27FC236}">
                <a16:creationId xmlns:a16="http://schemas.microsoft.com/office/drawing/2014/main" id="{7175E50A-B813-498A-B2FE-9BED17462E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2DD1E4-0B0B-46B0-A2F0-E60043D62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94" y="2793400"/>
            <a:ext cx="4810417" cy="249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7D1C3B34-E8DD-9143-9700-2F1C9FF24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958716"/>
              </p:ext>
            </p:extLst>
          </p:nvPr>
        </p:nvGraphicFramePr>
        <p:xfrm>
          <a:off x="-304484" y="2348022"/>
          <a:ext cx="4923234" cy="300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20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40263-6B79-4DB9-8BFC-CB46D3AD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4615" y="-190500"/>
            <a:ext cx="13881181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Commentaires marquants 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id="{C229B5A5-EFB1-466E-A8C6-265FA96FCF81}"/>
              </a:ext>
            </a:extLst>
          </p:cNvPr>
          <p:cNvSpPr/>
          <p:nvPr/>
        </p:nvSpPr>
        <p:spPr>
          <a:xfrm>
            <a:off x="117541" y="1117096"/>
            <a:ext cx="3465604" cy="3785652"/>
          </a:xfrm>
          <a:custGeom>
            <a:avLst/>
            <a:gdLst/>
            <a:ahLst/>
            <a:cxnLst/>
            <a:rect l="l" t="t" r="r" b="b"/>
            <a:pathLst>
              <a:path w="2897180" h="1233384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4" name="TextBox 399">
            <a:extLst>
              <a:ext uri="{FF2B5EF4-FFF2-40B4-BE49-F238E27FC236}">
                <a16:creationId xmlns:a16="http://schemas.microsoft.com/office/drawing/2014/main" id="{8819F3EA-C917-4A8E-8DFD-38E83B61E68D}"/>
              </a:ext>
            </a:extLst>
          </p:cNvPr>
          <p:cNvSpPr txBox="1"/>
          <p:nvPr/>
        </p:nvSpPr>
        <p:spPr>
          <a:xfrm>
            <a:off x="681856" y="1258704"/>
            <a:ext cx="2722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fr-CH" sz="1200" b="1" i="0" u="none" strike="noStrike" baseline="0" dirty="0">
                <a:solidFill>
                  <a:schemeClr val="bg1"/>
                </a:solidFill>
              </a:rPr>
              <a:t>Depuis 1 an et demi j’enchaîne les contrats de 4 à 6 mois dans le même laboratoire</a:t>
            </a:r>
          </a:p>
          <a:p>
            <a:pPr algn="just"/>
            <a:endParaRPr lang="fr-CH" sz="1200" b="1" i="0" u="none" strike="noStrike" baseline="0" dirty="0">
              <a:solidFill>
                <a:schemeClr val="bg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fr-CH" sz="1200" b="1" dirty="0">
                <a:solidFill>
                  <a:schemeClr val="bg1"/>
                </a:solidFill>
              </a:rPr>
              <a:t>1 contrat de 4 mois, puis 4 contrats de 6 mois...</a:t>
            </a:r>
          </a:p>
          <a:p>
            <a:pPr marL="171450" indent="-171450" algn="just">
              <a:buFontTx/>
              <a:buChar char="-"/>
            </a:pPr>
            <a:endParaRPr lang="fr-CH" sz="1200" b="1" dirty="0">
              <a:solidFill>
                <a:schemeClr val="bg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fr-CH" sz="1200" b="1" dirty="0">
                <a:solidFill>
                  <a:schemeClr val="bg1"/>
                </a:solidFill>
              </a:rPr>
              <a:t>3 ans, après 24 ans de CDD de 6 mois à 3 ans</a:t>
            </a:r>
          </a:p>
          <a:p>
            <a:pPr marL="171450" indent="-171450" algn="just">
              <a:buFontTx/>
              <a:buChar char="-"/>
            </a:pPr>
            <a:endParaRPr lang="fr-CH" sz="1200" b="1" i="0" u="none" strike="noStrike" baseline="0" dirty="0">
              <a:solidFill>
                <a:schemeClr val="bg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fr-CH" sz="1200" b="1" i="0" u="none" strike="noStrike" baseline="0" dirty="0">
                <a:solidFill>
                  <a:schemeClr val="bg1"/>
                </a:solidFill>
              </a:rPr>
              <a:t>Il se termine en Juin 2020... j'espère qu'il sera reconduit... depuis mon premier je n'ai que des CDD, 4mois, 6mois, 9mois, 12mois, etc... quand j'arrive à avoir 1an c'est vraiment un soulagement... plus 10ans de métier et toujours pas fixée c'est épuisant...</a:t>
            </a:r>
            <a:endParaRPr lang="fr-CH" sz="1200" b="1" dirty="0">
              <a:solidFill>
                <a:schemeClr val="bg1"/>
              </a:solidFill>
            </a:endParaRPr>
          </a:p>
          <a:p>
            <a:pPr marL="171450" indent="-171450" algn="just">
              <a:buFontTx/>
              <a:buChar char="-"/>
            </a:pPr>
            <a:endParaRPr lang="fr-CH" sz="1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34">
            <a:extLst>
              <a:ext uri="{FF2B5EF4-FFF2-40B4-BE49-F238E27FC236}">
                <a16:creationId xmlns:a16="http://schemas.microsoft.com/office/drawing/2014/main" id="{B41E2DB9-8B49-4540-97AF-3A7A465149C0}"/>
              </a:ext>
            </a:extLst>
          </p:cNvPr>
          <p:cNvSpPr/>
          <p:nvPr/>
        </p:nvSpPr>
        <p:spPr>
          <a:xfrm>
            <a:off x="7613650" y="1111818"/>
            <a:ext cx="4537008" cy="3808283"/>
          </a:xfrm>
          <a:custGeom>
            <a:avLst/>
            <a:gdLst/>
            <a:ahLst/>
            <a:cxnLst/>
            <a:rect l="l" t="t" r="r" b="b"/>
            <a:pathLst>
              <a:path w="2897180" h="1233384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4CF60B79-BB85-44C6-AAE1-46BE700E92C9}"/>
              </a:ext>
            </a:extLst>
          </p:cNvPr>
          <p:cNvSpPr/>
          <p:nvPr/>
        </p:nvSpPr>
        <p:spPr>
          <a:xfrm rot="10800000">
            <a:off x="3787294" y="1127707"/>
            <a:ext cx="3711807" cy="3753123"/>
          </a:xfrm>
          <a:custGeom>
            <a:avLst/>
            <a:gdLst/>
            <a:ahLst/>
            <a:cxnLst/>
            <a:rect l="l" t="t" r="r" b="b"/>
            <a:pathLst>
              <a:path w="2897180" h="1233384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34">
            <a:extLst>
              <a:ext uri="{FF2B5EF4-FFF2-40B4-BE49-F238E27FC236}">
                <a16:creationId xmlns:a16="http://schemas.microsoft.com/office/drawing/2014/main" id="{B7C89D6C-1663-4804-8488-13DFF29101E6}"/>
              </a:ext>
            </a:extLst>
          </p:cNvPr>
          <p:cNvSpPr/>
          <p:nvPr/>
        </p:nvSpPr>
        <p:spPr>
          <a:xfrm rot="10800000">
            <a:off x="388750" y="5273012"/>
            <a:ext cx="11761908" cy="1584984"/>
          </a:xfrm>
          <a:custGeom>
            <a:avLst/>
            <a:gdLst/>
            <a:ahLst/>
            <a:cxnLst/>
            <a:rect l="l" t="t" r="r" b="b"/>
            <a:pathLst>
              <a:path w="2897180" h="1233384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TextBox 410">
            <a:extLst>
              <a:ext uri="{FF2B5EF4-FFF2-40B4-BE49-F238E27FC236}">
                <a16:creationId xmlns:a16="http://schemas.microsoft.com/office/drawing/2014/main" id="{F541BA8D-0521-4732-98B2-3ECB40BFE1D2}"/>
              </a:ext>
            </a:extLst>
          </p:cNvPr>
          <p:cNvSpPr txBox="1"/>
          <p:nvPr/>
        </p:nvSpPr>
        <p:spPr>
          <a:xfrm>
            <a:off x="588394" y="789156"/>
            <a:ext cx="263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altLang="ko-KR" sz="1600" b="1" dirty="0">
                <a:latin typeface="Calibri" pitchFamily="34" charset="0"/>
                <a:cs typeface="Calibri" pitchFamily="34" charset="0"/>
              </a:rPr>
              <a:t>Contrat-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CH" altLang="ko-KR" sz="1600" b="1" dirty="0">
                <a:latin typeface="Calibri" pitchFamily="34" charset="0"/>
                <a:cs typeface="Calibri" pitchFamily="34" charset="0"/>
              </a:rPr>
              <a:t>Renouvellement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?</a:t>
            </a:r>
            <a:endParaRPr lang="ko-KR" altLang="en-US" sz="1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그룹 8">
            <a:extLst>
              <a:ext uri="{FF2B5EF4-FFF2-40B4-BE49-F238E27FC236}">
                <a16:creationId xmlns:a16="http://schemas.microsoft.com/office/drawing/2014/main" id="{807D8BB7-64A8-4275-99FF-E0DFF41D77DB}"/>
              </a:ext>
            </a:extLst>
          </p:cNvPr>
          <p:cNvGrpSpPr/>
          <p:nvPr/>
        </p:nvGrpSpPr>
        <p:grpSpPr>
          <a:xfrm>
            <a:off x="3811160" y="784084"/>
            <a:ext cx="3309730" cy="4074116"/>
            <a:chOff x="493463" y="4254413"/>
            <a:chExt cx="3075594" cy="4074116"/>
          </a:xfrm>
        </p:grpSpPr>
        <p:sp>
          <p:nvSpPr>
            <p:cNvPr id="41" name="TextBox 410">
              <a:extLst>
                <a:ext uri="{FF2B5EF4-FFF2-40B4-BE49-F238E27FC236}">
                  <a16:creationId xmlns:a16="http://schemas.microsoft.com/office/drawing/2014/main" id="{5A6ADC72-BD20-40F9-8124-F7DBD77042D1}"/>
                </a:ext>
              </a:extLst>
            </p:cNvPr>
            <p:cNvSpPr txBox="1"/>
            <p:nvPr/>
          </p:nvSpPr>
          <p:spPr>
            <a:xfrm>
              <a:off x="493463" y="4254413"/>
              <a:ext cx="3075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H" altLang="ko-KR" sz="1600" b="1" dirty="0">
                  <a:latin typeface="Calibri" pitchFamily="34" charset="0"/>
                  <a:cs typeface="Calibri" pitchFamily="34" charset="0"/>
                </a:rPr>
                <a:t>Contrat</a:t>
              </a:r>
              <a:r>
                <a:rPr lang="en-US" altLang="ko-KR" sz="1600" b="1" dirty="0">
                  <a:latin typeface="Calibri" pitchFamily="34" charset="0"/>
                  <a:cs typeface="Calibri" pitchFamily="34" charset="0"/>
                </a:rPr>
                <a:t> – diminution/augmentation? </a:t>
              </a:r>
              <a:endParaRPr lang="ko-KR" alt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Box 411">
              <a:extLst>
                <a:ext uri="{FF2B5EF4-FFF2-40B4-BE49-F238E27FC236}">
                  <a16:creationId xmlns:a16="http://schemas.microsoft.com/office/drawing/2014/main" id="{60729B74-518A-4770-8ED6-7C37B51390A5}"/>
                </a:ext>
              </a:extLst>
            </p:cNvPr>
            <p:cNvSpPr txBox="1"/>
            <p:nvPr/>
          </p:nvSpPr>
          <p:spPr>
            <a:xfrm>
              <a:off x="667429" y="4542877"/>
              <a:ext cx="244891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CH" altLang="ko-KR" sz="12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fr-CH" altLang="ko-KR" sz="1200" b="1" dirty="0">
                  <a:solidFill>
                    <a:schemeClr val="bg1"/>
                  </a:solidFill>
                  <a:cs typeface="Arial" pitchFamily="34" charset="0"/>
                </a:rPr>
                <a:t>les autres 50% étaient sur fonds et en absence de fonds n'ont pas été renouvelé</a:t>
              </a:r>
            </a:p>
            <a:p>
              <a:pPr marL="171450" indent="-171450">
                <a:buFontTx/>
                <a:buChar char="-"/>
              </a:pPr>
              <a:endParaRPr lang="fr-CH" altLang="ko-KR" sz="12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fr-CH" altLang="ko-KR" sz="1200" b="1" dirty="0">
                  <a:solidFill>
                    <a:schemeClr val="bg1"/>
                  </a:solidFill>
                  <a:cs typeface="Arial" pitchFamily="34" charset="0"/>
                </a:rPr>
                <a:t>obligation en fonction des fonds et des besoins (100% pendant 10 ans puis 40% 6 mois, puis 80% 2 ans, puis 40% 3 mois et 60% depuis 2.5 ans)</a:t>
              </a:r>
            </a:p>
            <a:p>
              <a:pPr marL="171450" indent="-171450">
                <a:buFontTx/>
                <a:buChar char="-"/>
              </a:pPr>
              <a:endParaRPr lang="fr-CH" altLang="ko-KR" sz="12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fr-CH" altLang="ko-KR" sz="1200" b="1" dirty="0">
                  <a:solidFill>
                    <a:schemeClr val="bg1"/>
                  </a:solidFill>
                  <a:cs typeface="Arial" pitchFamily="34" charset="0"/>
                </a:rPr>
                <a:t>Quand j'ai diminué c'est qu'il n'y avait plus de budget... j'ai continué à travailler à 50% et l'autre 50% j'étais au chômage... financièrement je peux travailler qu’à 100% sinon je ne peux pas m'en sortir...</a:t>
              </a:r>
            </a:p>
            <a:p>
              <a:pPr marL="171450" indent="-171450">
                <a:buFontTx/>
                <a:buChar char="-"/>
              </a:pP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43" name="TextBox 410">
            <a:extLst>
              <a:ext uri="{FF2B5EF4-FFF2-40B4-BE49-F238E27FC236}">
                <a16:creationId xmlns:a16="http://schemas.microsoft.com/office/drawing/2014/main" id="{F75DA45B-B192-4BF6-A87E-DCF6CA37F104}"/>
              </a:ext>
            </a:extLst>
          </p:cNvPr>
          <p:cNvSpPr txBox="1"/>
          <p:nvPr/>
        </p:nvSpPr>
        <p:spPr>
          <a:xfrm>
            <a:off x="8016294" y="765851"/>
            <a:ext cx="3986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altLang="ko-KR" sz="1600" b="1" dirty="0">
                <a:latin typeface="Calibri" pitchFamily="34" charset="0"/>
                <a:cs typeface="Calibri" pitchFamily="34" charset="0"/>
              </a:rPr>
              <a:t>Tâches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CH" altLang="ko-KR" sz="1600" b="1" dirty="0">
                <a:latin typeface="Calibri" pitchFamily="34" charset="0"/>
                <a:cs typeface="Calibri" pitchFamily="34" charset="0"/>
              </a:rPr>
              <a:t>en</a:t>
            </a:r>
            <a:r>
              <a:rPr lang="en-US" altLang="ko-KR" sz="1600" b="1" dirty="0">
                <a:latin typeface="Calibri" pitchFamily="34" charset="0"/>
                <a:cs typeface="Calibri" pitchFamily="34" charset="0"/>
              </a:rPr>
              <a:t> adequation avec votre fonction?</a:t>
            </a:r>
            <a:endParaRPr lang="ko-KR" alt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11">
            <a:extLst>
              <a:ext uri="{FF2B5EF4-FFF2-40B4-BE49-F238E27FC236}">
                <a16:creationId xmlns:a16="http://schemas.microsoft.com/office/drawing/2014/main" id="{08C44A92-B6F6-4EBE-9195-725DB207BC15}"/>
              </a:ext>
            </a:extLst>
          </p:cNvPr>
          <p:cNvSpPr txBox="1"/>
          <p:nvPr/>
        </p:nvSpPr>
        <p:spPr>
          <a:xfrm>
            <a:off x="8197315" y="1072545"/>
            <a:ext cx="3863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CH" altLang="ko-KR" sz="1200" b="1" dirty="0">
                <a:solidFill>
                  <a:schemeClr val="bg1"/>
                </a:solidFill>
                <a:cs typeface="Arial" pitchFamily="34" charset="0"/>
              </a:rPr>
              <a:t>Je fais beaucoup d'administration, vérification de facture avant d'envoyer à la compta.</a:t>
            </a:r>
          </a:p>
          <a:p>
            <a:pPr marL="171450" indent="-171450">
              <a:buFontTx/>
              <a:buChar char="-"/>
            </a:pPr>
            <a:endParaRPr lang="fr-CH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CH" altLang="ko-KR" sz="1200" b="1" dirty="0">
                <a:solidFill>
                  <a:schemeClr val="bg1"/>
                </a:solidFill>
                <a:cs typeface="Arial" pitchFamily="34" charset="0"/>
              </a:rPr>
              <a:t>Mais je fais aussi beaucoup d'administratif (comptabilité, courrier....), et autre (ménage , organisation de conférence</a:t>
            </a:r>
          </a:p>
          <a:p>
            <a:endParaRPr lang="fr-CH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CH" altLang="ko-KR" sz="1200" b="1" dirty="0">
                <a:solidFill>
                  <a:schemeClr val="bg1"/>
                </a:solidFill>
                <a:cs typeface="Arial" pitchFamily="34" charset="0"/>
              </a:rPr>
              <a:t>J'ai un cahier des charges supérieur à celui d'une laborantine 2</a:t>
            </a:r>
          </a:p>
          <a:p>
            <a:endParaRPr lang="fr-CH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CH" altLang="ko-KR" sz="1200" b="1" dirty="0">
                <a:solidFill>
                  <a:schemeClr val="bg1"/>
                </a:solidFill>
                <a:cs typeface="Arial" pitchFamily="34" charset="0"/>
              </a:rPr>
              <a:t>J'ai surtout effectué un travail de chercheur indépendant tout en assumant des tâches de gestion du laboratoire</a:t>
            </a:r>
          </a:p>
          <a:p>
            <a:endParaRPr lang="fr-CH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CH" altLang="ko-KR" sz="1200" b="1" dirty="0">
                <a:solidFill>
                  <a:schemeClr val="bg1"/>
                </a:solidFill>
                <a:cs typeface="Arial" pitchFamily="34" charset="0"/>
              </a:rPr>
              <a:t>employée comme laborante fonction de posdoctorant voir plus</a:t>
            </a:r>
          </a:p>
          <a:p>
            <a:pPr marL="171450" indent="-171450">
              <a:buFontTx/>
              <a:buChar char="-"/>
            </a:pPr>
            <a:endParaRPr lang="fr-CH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CH" altLang="ko-KR" sz="1200" b="1" dirty="0">
                <a:solidFill>
                  <a:schemeClr val="bg1"/>
                </a:solidFill>
                <a:cs typeface="Arial" pitchFamily="34" charset="0"/>
              </a:rPr>
              <a:t>mon travail dépasse de loin le cahier des charges et les compétences d'une laborantine 2</a:t>
            </a:r>
            <a:endParaRPr lang="en-US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48" name="TextBox 410">
            <a:extLst>
              <a:ext uri="{FF2B5EF4-FFF2-40B4-BE49-F238E27FC236}">
                <a16:creationId xmlns:a16="http://schemas.microsoft.com/office/drawing/2014/main" id="{02A0DDCB-5C53-418D-93F3-E7CA1CC57A08}"/>
              </a:ext>
            </a:extLst>
          </p:cNvPr>
          <p:cNvSpPr txBox="1"/>
          <p:nvPr/>
        </p:nvSpPr>
        <p:spPr>
          <a:xfrm>
            <a:off x="450850" y="4937690"/>
            <a:ext cx="10153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altLang="ko-KR" sz="1600" b="1" dirty="0">
                <a:latin typeface="Calibri" pitchFamily="34" charset="0"/>
                <a:cs typeface="Calibri" pitchFamily="34" charset="0"/>
              </a:rPr>
              <a:t>Idées de changements dans votre fonction/ Quelles compétences souhaiteriez vous développer ou acquérir?</a:t>
            </a:r>
            <a:endParaRPr lang="ko-KR" alt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399">
            <a:extLst>
              <a:ext uri="{FF2B5EF4-FFF2-40B4-BE49-F238E27FC236}">
                <a16:creationId xmlns:a16="http://schemas.microsoft.com/office/drawing/2014/main" id="{7F157053-0F10-4CB6-A4AE-021805B69E05}"/>
              </a:ext>
            </a:extLst>
          </p:cNvPr>
          <p:cNvSpPr txBox="1"/>
          <p:nvPr/>
        </p:nvSpPr>
        <p:spPr>
          <a:xfrm>
            <a:off x="527506" y="5309102"/>
            <a:ext cx="1035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fr-CH" sz="1200" b="1" i="0" u="none" strike="noStrike" baseline="0" dirty="0">
                <a:solidFill>
                  <a:schemeClr val="bg1"/>
                </a:solidFill>
                <a:latin typeface="PTSans-Narrow"/>
              </a:rPr>
              <a:t>cette fonction regroupe beaucoup de différence au niveau des compétences ! une réévaluation de la fonction et une création d'un poste de Manager de Labo sera un bon compromis</a:t>
            </a:r>
          </a:p>
          <a:p>
            <a:pPr marL="171450" indent="-171450" algn="just">
              <a:buFontTx/>
              <a:buChar char="-"/>
            </a:pPr>
            <a:endParaRPr lang="fr-CH" sz="200" b="1" i="0" u="none" strike="noStrike" baseline="0" dirty="0">
              <a:solidFill>
                <a:schemeClr val="bg1"/>
              </a:solidFill>
              <a:latin typeface="PTSans-Narrow"/>
            </a:endParaRPr>
          </a:p>
          <a:p>
            <a:pPr marL="171450" indent="-171450" algn="just">
              <a:buFontTx/>
              <a:buChar char="-"/>
            </a:pPr>
            <a:endParaRPr lang="fr-CH" sz="200" b="1" i="0" u="none" strike="noStrike" baseline="0" dirty="0">
              <a:solidFill>
                <a:schemeClr val="bg1"/>
              </a:solidFill>
              <a:latin typeface="PTSans-Narrow"/>
            </a:endParaRPr>
          </a:p>
          <a:p>
            <a:pPr marL="171450" indent="-171450" algn="just">
              <a:buFontTx/>
              <a:buChar char="-"/>
            </a:pPr>
            <a:r>
              <a:rPr lang="fr-CH" sz="1200" b="1" i="0" u="none" strike="noStrike" baseline="0" dirty="0">
                <a:solidFill>
                  <a:schemeClr val="bg1"/>
                </a:solidFill>
                <a:latin typeface="PTSans-Narrow"/>
              </a:rPr>
              <a:t>Peut-être des compétences en traitement informatique des données</a:t>
            </a:r>
          </a:p>
          <a:p>
            <a:pPr marL="171450" indent="-171450" algn="just">
              <a:buFontTx/>
              <a:buChar char="-"/>
            </a:pPr>
            <a:endParaRPr lang="fr-CH" sz="200" b="1" i="0" u="none" strike="noStrike" baseline="0" dirty="0">
              <a:solidFill>
                <a:schemeClr val="bg1"/>
              </a:solidFill>
              <a:latin typeface="PTSans-Narrow"/>
            </a:endParaRPr>
          </a:p>
          <a:p>
            <a:pPr marL="171450" indent="-171450" algn="just">
              <a:buFontTx/>
              <a:buChar char="-"/>
            </a:pPr>
            <a:endParaRPr lang="fr-CH" sz="200" b="1" i="0" u="none" strike="noStrike" baseline="0" dirty="0">
              <a:solidFill>
                <a:schemeClr val="bg1"/>
              </a:solidFill>
              <a:latin typeface="PTSans-Narrow"/>
            </a:endParaRPr>
          </a:p>
          <a:p>
            <a:pPr marL="171450" indent="-171450" algn="just">
              <a:buFontTx/>
              <a:buChar char="-"/>
            </a:pPr>
            <a:r>
              <a:rPr lang="fr-CH" sz="1200" b="1" i="0" u="none" strike="noStrike" baseline="0" dirty="0">
                <a:solidFill>
                  <a:schemeClr val="bg1"/>
                </a:solidFill>
                <a:latin typeface="PTSans-Narrow"/>
              </a:rPr>
              <a:t>Avoir de l'expérience dans tous les domaines de la biologie dans lesquels nous serions amenés à travailler... Être polyvalent afin de pouvoir intégrer n'importe quels laboratoires sans être pénalisé par un manque de compétences ou de connaissances</a:t>
            </a:r>
          </a:p>
          <a:p>
            <a:pPr marL="171450" indent="-171450" algn="just">
              <a:buFontTx/>
              <a:buChar char="-"/>
            </a:pPr>
            <a:endParaRPr lang="fr-CH" sz="200" b="1" i="0" u="none" strike="noStrike" baseline="0" dirty="0">
              <a:solidFill>
                <a:schemeClr val="bg1"/>
              </a:solidFill>
              <a:latin typeface="PTSans-Narrow"/>
            </a:endParaRPr>
          </a:p>
          <a:p>
            <a:pPr marL="171450" indent="-171450" algn="just">
              <a:buFontTx/>
              <a:buChar char="-"/>
            </a:pPr>
            <a:endParaRPr lang="fr-CH" sz="200" b="1" i="0" u="none" strike="noStrike" baseline="0" dirty="0">
              <a:solidFill>
                <a:schemeClr val="bg1"/>
              </a:solidFill>
              <a:latin typeface="PTSans-Narrow"/>
            </a:endParaRPr>
          </a:p>
          <a:p>
            <a:pPr marL="171450" indent="-171450" algn="just">
              <a:buFontTx/>
              <a:buChar char="-"/>
            </a:pPr>
            <a:r>
              <a:rPr lang="fr-CH" sz="1200" b="1" i="0" u="none" strike="noStrike" baseline="0" dirty="0">
                <a:solidFill>
                  <a:schemeClr val="bg1"/>
                </a:solidFill>
                <a:latin typeface="PTSans-Narrow"/>
              </a:rPr>
              <a:t>Avec des contrats précaires de 4 mois à 1 an je pars de l’université pour retourner dans le privé. Il n ‘y a pas de considérations pour les personnes avec des contrats à durée déterminé. On a un statut selon on connaît des personnes influentes</a:t>
            </a:r>
          </a:p>
        </p:txBody>
      </p:sp>
    </p:spTree>
    <p:extLst>
      <p:ext uri="{BB962C8B-B14F-4D97-AF65-F5344CB8AC3E}">
        <p14:creationId xmlns:p14="http://schemas.microsoft.com/office/powerpoint/2010/main" val="396935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574D71B-7917-4BD7-887C-1D652DB0D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602904C-2CF5-4B38-A37C-D5D22D20C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92147" l="2809" r="94757">
                        <a14:foregroundMark x1="70787" y1="41885" x2="70787" y2="41885"/>
                        <a14:foregroundMark x1="69101" y1="67016" x2="69101" y2="67016"/>
                        <a14:foregroundMark x1="64607" y1="73822" x2="64607" y2="73822"/>
                        <a14:foregroundMark x1="90449" y1="66492" x2="90449" y2="66492"/>
                        <a14:foregroundMark x1="88390" y1="39267" x2="88390" y2="39267"/>
                        <a14:foregroundMark x1="94757" y1="69634" x2="94757" y2="69634"/>
                        <a14:foregroundMark x1="69850" y1="38220" x2="64419" y2="40314"/>
                        <a14:foregroundMark x1="54869" y1="43979" x2="54869" y2="43979"/>
                        <a14:foregroundMark x1="47378" y1="48691" x2="47378" y2="48691"/>
                        <a14:foregroundMark x1="40637" y1="45550" x2="40637" y2="45550"/>
                        <a14:foregroundMark x1="32397" y1="53403" x2="32397" y2="53403"/>
                        <a14:foregroundMark x1="23596" y1="53403" x2="23596" y2="53403"/>
                        <a14:foregroundMark x1="23221" y1="67016" x2="23221" y2="67016"/>
                        <a14:foregroundMark x1="66854" y1="42932" x2="66854" y2="42932"/>
                        <a14:foregroundMark x1="67790" y1="44503" x2="67790" y2="44503"/>
                        <a14:foregroundMark x1="83895" y1="72251" x2="83895" y2="72251"/>
                        <a14:foregroundMark x1="13670" y1="49215" x2="13670" y2="49215"/>
                        <a14:foregroundMark x1="7887" y1="58639" x2="7248" y2="66230"/>
                        <a14:foregroundMark x1="8063" y1="56545" x2="7887" y2="58639"/>
                        <a14:foregroundMark x1="9165" y1="43455" x2="8063" y2="56545"/>
                        <a14:foregroundMark x1="9199" y1="43054" x2="9165" y2="43455"/>
                        <a14:backgroundMark x1="23221" y1="65969" x2="23221" y2="65969"/>
                        <a14:backgroundMark x1="40262" y1="51832" x2="40262" y2="51832"/>
                        <a14:backgroundMark x1="23034" y1="67539" x2="23034" y2="67539"/>
                        <a14:backgroundMark x1="4307" y1="30366" x2="4307" y2="30366"/>
                        <a14:backgroundMark x1="1124" y1="30366" x2="0" y2="76963"/>
                        <a14:backgroundMark x1="9738" y1="41361" x2="9738" y2="41361"/>
                        <a14:backgroundMark x1="9363" y1="36649" x2="9363" y2="36649"/>
                        <a14:backgroundMark x1="9363" y1="38743" x2="9551" y2="42932"/>
                        <a14:backgroundMark x1="9925" y1="35079" x2="9363" y2="41885"/>
                        <a14:backgroundMark x1="9176" y1="43455" x2="9176" y2="43455"/>
                        <a14:backgroundMark x1="11798" y1="58639" x2="11798" y2="58639"/>
                        <a14:backgroundMark x1="8240" y1="82723" x2="8240" y2="82723"/>
                        <a14:backgroundMark x1="4120" y1="84293" x2="23596" y2="88482"/>
                        <a14:backgroundMark x1="4120" y1="75916" x2="4120" y2="75916"/>
                        <a14:backgroundMark x1="4494" y1="76440" x2="8989" y2="79581"/>
                        <a14:backgroundMark x1="6554" y1="56545" x2="6554" y2="56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581" y="1227480"/>
            <a:ext cx="5605463" cy="19589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CF925D-30A5-4FE4-8230-A13E022FDE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280" y="3983708"/>
            <a:ext cx="5605463" cy="9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3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13248</TotalTime>
  <Words>573</Words>
  <Application>Microsoft Office PowerPoint</Application>
  <PresentationFormat>Grand écran</PresentationFormat>
  <Paragraphs>83</Paragraphs>
  <Slides>8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Arial Unicode MS</vt:lpstr>
      <vt:lpstr>Calibri</vt:lpstr>
      <vt:lpstr>PTSans-Narrow</vt:lpstr>
      <vt:lpstr>Office Theme</vt:lpstr>
      <vt:lpstr>Contents Slide Master</vt:lpstr>
      <vt:lpstr>Prism 8</vt:lpstr>
      <vt:lpstr>Analyse sondage  L’employabilité des laborantin-es à l’UNIGE</vt:lpstr>
      <vt:lpstr>Deuxième action: L’employabilité</vt:lpstr>
      <vt:lpstr>L’engagement</vt:lpstr>
      <vt:lpstr>Présentation PowerPoint</vt:lpstr>
      <vt:lpstr>Les fonctions</vt:lpstr>
      <vt:lpstr>Les contrats</vt:lpstr>
      <vt:lpstr>Commentaires marquants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Elodie Husi</cp:lastModifiedBy>
  <cp:revision>94</cp:revision>
  <cp:lastPrinted>2023-06-06T06:21:29Z</cp:lastPrinted>
  <dcterms:created xsi:type="dcterms:W3CDTF">2018-02-18T19:39:47Z</dcterms:created>
  <dcterms:modified xsi:type="dcterms:W3CDTF">2023-06-14T12:22:06Z</dcterms:modified>
</cp:coreProperties>
</file>