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66" r:id="rId3"/>
    <p:sldId id="267" r:id="rId4"/>
    <p:sldId id="264" r:id="rId5"/>
    <p:sldId id="265" r:id="rId6"/>
    <p:sldId id="268" r:id="rId7"/>
    <p:sldId id="269" r:id="rId8"/>
    <p:sldId id="270" r:id="rId9"/>
    <p:sldId id="271" r:id="rId10"/>
    <p:sldId id="272" r:id="rId11"/>
    <p:sldId id="285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</p:sldIdLst>
  <p:sldSz cx="9906000" cy="6858000" type="A4"/>
  <p:notesSz cx="6794500" cy="9931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04" autoAdjust="0"/>
  </p:normalViewPr>
  <p:slideViewPr>
    <p:cSldViewPr>
      <p:cViewPr varScale="1">
        <p:scale>
          <a:sx n="99" d="100"/>
          <a:sy n="99" d="100"/>
        </p:scale>
        <p:origin x="90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C62DE-5DF2-4984-89C5-1812884D3BC7}" type="datetime1">
              <a:rPr lang="fr-CH" smtClean="0"/>
              <a:t>20.10.2017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490C1-5BB4-4A3A-B449-6AEFE9DE49A9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5171593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4ED28-9E8F-4216-A4DC-5E0548C1B13B}" type="datetime1">
              <a:rPr lang="fr-CH" smtClean="0"/>
              <a:t>20.10.2017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4DBFD-BA77-42FE-8CDF-EBB8B71D436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0239335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4DBFD-BA77-42FE-8CDF-EBB8B71D436C}" type="slidenum">
              <a:rPr lang="fr-CH" smtClean="0"/>
              <a:t>1</a:t>
            </a:fld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1CE05CB-B5B4-4FBC-9AED-787A3FF56BCA}" type="datetime1">
              <a:rPr lang="fr-CH" smtClean="0"/>
              <a:t>20.10.2017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1933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4DBFD-BA77-42FE-8CDF-EBB8B71D436C}" type="slidenum">
              <a:rPr lang="fr-CH" smtClean="0"/>
              <a:t>23</a:t>
            </a:fld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1CE05CB-B5B4-4FBC-9AED-787A3FF56BCA}" type="datetime1">
              <a:rPr lang="fr-CH" smtClean="0"/>
              <a:t>20.10.2017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1933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4DBFD-BA77-42FE-8CDF-EBB8B71D436C}" type="slidenum">
              <a:rPr lang="fr-CH" smtClean="0"/>
              <a:t>2</a:t>
            </a:fld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1CE05CB-B5B4-4FBC-9AED-787A3FF56BCA}" type="datetime1">
              <a:rPr lang="fr-CH" smtClean="0"/>
              <a:t>20.10.2017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1933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4DBFD-BA77-42FE-8CDF-EBB8B71D436C}" type="slidenum">
              <a:rPr lang="fr-CH" smtClean="0"/>
              <a:t>3</a:t>
            </a:fld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1CE05CB-B5B4-4FBC-9AED-787A3FF56BCA}" type="datetime1">
              <a:rPr lang="fr-CH" smtClean="0"/>
              <a:t>20.10.2017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1933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4DBFD-BA77-42FE-8CDF-EBB8B71D436C}" type="slidenum">
              <a:rPr lang="fr-CH" smtClean="0"/>
              <a:t>6</a:t>
            </a:fld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1CE05CB-B5B4-4FBC-9AED-787A3FF56BCA}" type="datetime1">
              <a:rPr lang="fr-CH" smtClean="0"/>
              <a:t>20.10.2017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1933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4DBFD-BA77-42FE-8CDF-EBB8B71D436C}" type="slidenum">
              <a:rPr lang="fr-CH" smtClean="0"/>
              <a:t>10</a:t>
            </a:fld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1CE05CB-B5B4-4FBC-9AED-787A3FF56BCA}" type="datetime1">
              <a:rPr lang="fr-CH" smtClean="0"/>
              <a:t>20.10.2017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1933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4DBFD-BA77-42FE-8CDF-EBB8B71D436C}" type="slidenum">
              <a:rPr lang="fr-CH" smtClean="0"/>
              <a:t>11</a:t>
            </a:fld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1CE05CB-B5B4-4FBC-9AED-787A3FF56BCA}" type="datetime1">
              <a:rPr lang="fr-CH" smtClean="0"/>
              <a:t>20.10.2017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1933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4DBFD-BA77-42FE-8CDF-EBB8B71D436C}" type="slidenum">
              <a:rPr lang="fr-CH" smtClean="0"/>
              <a:t>12</a:t>
            </a:fld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1CE05CB-B5B4-4FBC-9AED-787A3FF56BCA}" type="datetime1">
              <a:rPr lang="fr-CH" smtClean="0"/>
              <a:t>20.10.2017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1933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4DBFD-BA77-42FE-8CDF-EBB8B71D436C}" type="slidenum">
              <a:rPr lang="fr-CH" smtClean="0"/>
              <a:t>13</a:t>
            </a:fld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1CE05CB-B5B4-4FBC-9AED-787A3FF56BCA}" type="datetime1">
              <a:rPr lang="fr-CH" smtClean="0"/>
              <a:t>20.10.2017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1933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4DBFD-BA77-42FE-8CDF-EBB8B71D436C}" type="slidenum">
              <a:rPr lang="fr-CH" smtClean="0"/>
              <a:t>14</a:t>
            </a:fld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B4F7EE1-90F0-4079-8DD6-38F2B509FE91}" type="datetime1">
              <a:rPr lang="fr-CH" smtClean="0"/>
              <a:t>20.10.2017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193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0273" y="2924944"/>
            <a:ext cx="9005455" cy="706090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fr-FR" dirty="0" smtClean="0"/>
              <a:t>Rapport du comité 2016-2017</a:t>
            </a:r>
            <a:endParaRPr lang="fr-CH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4" y="38146"/>
            <a:ext cx="3085714" cy="1123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88504" y="1340768"/>
            <a:ext cx="9001000" cy="4968552"/>
          </a:xfr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20032"/>
              </a:buClr>
              <a:buSzTx/>
              <a:buFont typeface="Courier New" panose="02070309020205020404" pitchFamily="49" charset="0"/>
              <a:buChar char="o"/>
              <a:tabLst/>
              <a:defRPr sz="3200" baseline="0"/>
            </a:lvl1pPr>
          </a:lstStyle>
          <a:p>
            <a:pPr lvl="0"/>
            <a:endParaRPr lang="fr-FR" dirty="0" smtClean="0"/>
          </a:p>
          <a:p>
            <a:pPr lvl="0"/>
            <a:endParaRPr lang="fr-FR" dirty="0" smtClean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4" y="116632"/>
            <a:ext cx="3085714" cy="11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903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88504" y="1340768"/>
            <a:ext cx="9001000" cy="4968552"/>
          </a:xfr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20032"/>
              </a:buClr>
              <a:buSzTx/>
              <a:buFont typeface="Courier New" panose="02070309020205020404" pitchFamily="49" charset="0"/>
              <a:buChar char="o"/>
              <a:tabLst/>
              <a:defRPr sz="3200" baseline="0">
                <a:sym typeface="Wingdings" panose="05000000000000000000" pitchFamily="2" charset="2"/>
              </a:defRPr>
            </a:lvl1pPr>
          </a:lstStyle>
          <a:p>
            <a:pPr lvl="0"/>
            <a:endParaRPr lang="fr-FR" dirty="0" smtClean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4" y="38146"/>
            <a:ext cx="3085714" cy="11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704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4" y="38146"/>
            <a:ext cx="3085714" cy="1123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dirty="0" smtClean="0"/>
              <a:t>Modifiez le style du titre</a:t>
            </a:r>
            <a:endParaRPr lang="fr-CH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4" y="38146"/>
            <a:ext cx="3085714" cy="1123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ép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3212976"/>
            <a:ext cx="8915400" cy="850106"/>
          </a:xfrm>
        </p:spPr>
        <p:txBody>
          <a:bodyPr/>
          <a:lstStyle>
            <a:lvl1pPr>
              <a:defRPr b="1"/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4" y="38146"/>
            <a:ext cx="3085714" cy="11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139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4" y="38146"/>
            <a:ext cx="3085714" cy="1123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556792"/>
            <a:ext cx="4375150" cy="46100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556792"/>
            <a:ext cx="4375150" cy="46100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4" y="38146"/>
            <a:ext cx="3085714" cy="1123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0272" y="3617044"/>
            <a:ext cx="9005454" cy="80607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H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0273" y="2924944"/>
            <a:ext cx="9005455" cy="706090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50272" y="5085184"/>
            <a:ext cx="9005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Intervenant: Jean-Marc Giagnoli</a:t>
            </a:r>
            <a:endParaRPr lang="fr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4" y="38146"/>
            <a:ext cx="3085714" cy="11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385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141" y="6550881"/>
            <a:ext cx="9906000" cy="334501"/>
          </a:xfrm>
          <a:prstGeom prst="rect">
            <a:avLst/>
          </a:prstGeom>
          <a:solidFill>
            <a:srgbClr val="82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016896" y="116632"/>
            <a:ext cx="5400600" cy="966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56792"/>
            <a:ext cx="8922196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9" name="Espace réservé du numéro de diapositive 5"/>
          <p:cNvSpPr txBox="1">
            <a:spLocks/>
          </p:cNvSpPr>
          <p:nvPr/>
        </p:nvSpPr>
        <p:spPr>
          <a:xfrm>
            <a:off x="9055670" y="6599010"/>
            <a:ext cx="723652" cy="2369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151B37-B288-4171-8315-480E6D447B57}" type="slidenum">
              <a:rPr lang="fr-CH" sz="1100" smtClean="0"/>
              <a:t>‹#›</a:t>
            </a:fld>
            <a:r>
              <a:rPr lang="fr-CH" sz="1100" dirty="0" smtClean="0"/>
              <a:t> </a:t>
            </a:r>
            <a:endParaRPr lang="fr-CH" sz="1100" dirty="0"/>
          </a:p>
        </p:txBody>
      </p:sp>
      <p:sp>
        <p:nvSpPr>
          <p:cNvPr id="10" name="Espace réservé de la date 3"/>
          <p:cNvSpPr txBox="1">
            <a:spLocks/>
          </p:cNvSpPr>
          <p:nvPr/>
        </p:nvSpPr>
        <p:spPr>
          <a:xfrm>
            <a:off x="95910" y="6619388"/>
            <a:ext cx="3128898" cy="196385"/>
          </a:xfrm>
          <a:prstGeom prst="rect">
            <a:avLst/>
          </a:prstGeom>
        </p:spPr>
        <p:txBody>
          <a:bodyPr vert="horz" wrap="none" lIns="0" tIns="45720" rIns="0" bIns="45720" rtlCol="0" anchor="ctr"/>
          <a:lstStyle>
            <a:defPPr>
              <a:defRPr lang="fr-FR"/>
            </a:defPPr>
            <a:lvl1pPr marL="0" indent="0" algn="l" defTabSz="914400" rtl="0" eaLnBrk="1" latinLnBrk="0" hangingPunct="1">
              <a:defRPr sz="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H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1784648" y="6619388"/>
            <a:ext cx="6408712" cy="196385"/>
          </a:xfrm>
          <a:prstGeom prst="rect">
            <a:avLst/>
          </a:prstGeom>
        </p:spPr>
        <p:txBody>
          <a:bodyPr vert="horz" wrap="none" lIns="0" tIns="45720" rIns="0" bIns="45720" rtlCol="0" anchor="ctr"/>
          <a:lstStyle>
            <a:defPPr>
              <a:defRPr lang="fr-FR"/>
            </a:defPPr>
            <a:lvl1pPr indent="0"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 algn="ctr"/>
            <a:r>
              <a:rPr lang="fr-CH" sz="1100" dirty="0" smtClean="0"/>
              <a:t>AG 26.09.2017 </a:t>
            </a:r>
            <a:endParaRPr lang="fr-CH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5" r:id="rId4"/>
    <p:sldLayoutId id="2147483654" r:id="rId5"/>
    <p:sldLayoutId id="2147483656" r:id="rId6"/>
    <p:sldLayoutId id="2147483650" r:id="rId7"/>
    <p:sldLayoutId id="2147483652" r:id="rId8"/>
    <p:sldLayoutId id="2147483659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rgbClr val="82003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SzPct val="60000"/>
        <a:buFont typeface="Courier New" pitchFamily="49" charset="0"/>
        <a:buChar char="o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SzPct val="140000"/>
        <a:buFont typeface="Arial" pitchFamily="34" charset="0"/>
        <a:buChar char="-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SzPct val="12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unige.ch/associationpa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plone.unige.ch/associationpat/contact" TargetMode="External"/><Relationship Id="rId2" Type="http://schemas.openxmlformats.org/officeDocument/2006/relationships/hyperlink" Target="https://plone.unige.ch/associationpat/boite-a-idees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ean-Marc.Giagnoli@unige.ch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73" y="1844824"/>
            <a:ext cx="9005455" cy="2880320"/>
          </a:xfrm>
        </p:spPr>
        <p:txBody>
          <a:bodyPr>
            <a:normAutofit/>
          </a:bodyPr>
          <a:lstStyle/>
          <a:p>
            <a:r>
              <a:rPr lang="fr-CH" sz="3600" dirty="0"/>
              <a:t>Assemblée générale 2016-2017</a:t>
            </a:r>
            <a:br>
              <a:rPr lang="fr-CH" sz="3600" dirty="0"/>
            </a:br>
            <a:r>
              <a:rPr lang="fr-CH" sz="3600" dirty="0"/>
              <a:t>26 septembre </a:t>
            </a:r>
            <a:r>
              <a:rPr lang="fr-CH" sz="3600" dirty="0" smtClean="0"/>
              <a:t>2017</a:t>
            </a:r>
            <a:endParaRPr lang="fr-CH" sz="3600" dirty="0"/>
          </a:p>
        </p:txBody>
      </p:sp>
    </p:spTree>
    <p:extLst>
      <p:ext uri="{BB962C8B-B14F-4D97-AF65-F5344CB8AC3E}">
        <p14:creationId xmlns:p14="http://schemas.microsoft.com/office/powerpoint/2010/main" val="78087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4. </a:t>
            </a:r>
            <a:r>
              <a:rPr lang="fr-CH" dirty="0"/>
              <a:t>Etats financiers et rapport des vérificatrices aux comptes</a:t>
            </a:r>
          </a:p>
        </p:txBody>
      </p:sp>
    </p:spTree>
    <p:extLst>
      <p:ext uri="{BB962C8B-B14F-4D97-AF65-F5344CB8AC3E}">
        <p14:creationId xmlns:p14="http://schemas.microsoft.com/office/powerpoint/2010/main" val="34633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25" y="658813"/>
            <a:ext cx="6638925" cy="528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347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CH" dirty="0"/>
              <a:t>5. Election du comité et des vérificateurs aux </a:t>
            </a:r>
            <a:r>
              <a:rPr lang="fr-CH" dirty="0" smtClean="0"/>
              <a:t>comptes</a:t>
            </a:r>
            <a:r>
              <a:rPr lang="fr-CH" dirty="0"/>
              <a:t/>
            </a:r>
            <a:br>
              <a:rPr lang="fr-CH" dirty="0"/>
            </a:br>
            <a:r>
              <a:rPr lang="fr-CH" dirty="0"/>
              <a:t>- Election des membres </a:t>
            </a:r>
            <a:br>
              <a:rPr lang="fr-CH" dirty="0"/>
            </a:br>
            <a:r>
              <a:rPr lang="fr-CH" dirty="0"/>
              <a:t>- Election d’un trésorier-ère</a:t>
            </a:r>
          </a:p>
        </p:txBody>
      </p:sp>
    </p:spTree>
    <p:extLst>
      <p:ext uri="{BB962C8B-B14F-4D97-AF65-F5344CB8AC3E}">
        <p14:creationId xmlns:p14="http://schemas.microsoft.com/office/powerpoint/2010/main" val="242736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/>
              <a:t>6. Outils de communication et d’information de PAT-UNIGE</a:t>
            </a:r>
          </a:p>
        </p:txBody>
      </p:sp>
    </p:spTree>
    <p:extLst>
      <p:ext uri="{BB962C8B-B14F-4D97-AF65-F5344CB8AC3E}">
        <p14:creationId xmlns:p14="http://schemas.microsoft.com/office/powerpoint/2010/main" val="296945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73" y="2924944"/>
            <a:ext cx="9005455" cy="1440160"/>
          </a:xfrm>
        </p:spPr>
        <p:txBody>
          <a:bodyPr>
            <a:noAutofit/>
          </a:bodyPr>
          <a:lstStyle/>
          <a:p>
            <a:r>
              <a:rPr lang="fr-CH" sz="4800" dirty="0" smtClean="0"/>
              <a:t>Le site web de l’association</a:t>
            </a:r>
            <a:br>
              <a:rPr lang="fr-CH" sz="4800" dirty="0" smtClean="0"/>
            </a:br>
            <a:r>
              <a:rPr lang="fr-CH" sz="2800" dirty="0" smtClean="0">
                <a:hlinkClick r:id="rId3"/>
              </a:rPr>
              <a:t>https</a:t>
            </a:r>
            <a:r>
              <a:rPr lang="fr-CH" sz="2800" dirty="0">
                <a:hlinkClick r:id="rId3"/>
              </a:rPr>
              <a:t>://</a:t>
            </a:r>
            <a:r>
              <a:rPr lang="fr-CH" sz="2800" dirty="0" smtClean="0">
                <a:hlinkClick r:id="rId3"/>
              </a:rPr>
              <a:t>associationpat.unige.ch</a:t>
            </a:r>
            <a:r>
              <a:rPr lang="fr-CH" sz="2000" dirty="0" smtClean="0"/>
              <a:t>  </a:t>
            </a:r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119493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56856" y="116632"/>
            <a:ext cx="5760640" cy="966839"/>
          </a:xfrm>
        </p:spPr>
        <p:txBody>
          <a:bodyPr/>
          <a:lstStyle/>
          <a:p>
            <a:r>
              <a:rPr lang="fr-CH" dirty="0" smtClean="0"/>
              <a:t>Page d’accueil (avant connexion)</a:t>
            </a:r>
            <a:endParaRPr lang="fr-CH" dirty="0"/>
          </a:p>
        </p:txBody>
      </p:sp>
      <p:sp>
        <p:nvSpPr>
          <p:cNvPr id="3" name="Rectangle 2"/>
          <p:cNvSpPr/>
          <p:nvPr/>
        </p:nvSpPr>
        <p:spPr>
          <a:xfrm>
            <a:off x="414060" y="44624"/>
            <a:ext cx="3170788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026" name="Picture 2" descr="C:\Users\GIAGNOLI\AppData\Local\Temp\SNAGHTMLa7332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1515519"/>
            <a:ext cx="6803244" cy="4577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65748" y="1700808"/>
            <a:ext cx="2740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Si pas connecté (1), </a:t>
            </a:r>
            <a:b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seuls 4 onglets sont visibles (2)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43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48" y="116632"/>
            <a:ext cx="5832648" cy="966839"/>
          </a:xfrm>
        </p:spPr>
        <p:txBody>
          <a:bodyPr/>
          <a:lstStyle/>
          <a:p>
            <a:r>
              <a:rPr lang="fr-CH" dirty="0" smtClean="0"/>
              <a:t>Page d’accueil (après connexion)</a:t>
            </a:r>
            <a:endParaRPr lang="fr-CH" dirty="0"/>
          </a:p>
        </p:txBody>
      </p:sp>
      <p:pic>
        <p:nvPicPr>
          <p:cNvPr id="2050" name="Picture 2" descr="C:\Users\GIAGNOLI\AppData\Local\Temp\SNAGHTMLae68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518757"/>
            <a:ext cx="6826190" cy="486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4060" y="44623"/>
            <a:ext cx="3242796" cy="10388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TextBox 4"/>
          <p:cNvSpPr txBox="1"/>
          <p:nvPr/>
        </p:nvSpPr>
        <p:spPr>
          <a:xfrm>
            <a:off x="7165748" y="1484784"/>
            <a:ext cx="27402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Après connexion, de nouveaux onglets apparaissent... ils sont réservés aux membres à jour de cotisation.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408" y="1028854"/>
            <a:ext cx="9473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smtClean="0">
                <a:solidFill>
                  <a:srgbClr val="0048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Connectez-vous avec votre login ISIS habituel (nom court et mot de passe).</a:t>
            </a:r>
            <a:endParaRPr lang="fr-CH" b="1" dirty="0">
              <a:solidFill>
                <a:srgbClr val="0048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78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4060" y="44623"/>
            <a:ext cx="3170788" cy="10388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11" name="Straight Connector 10"/>
          <p:cNvCxnSpPr/>
          <p:nvPr/>
        </p:nvCxnSpPr>
        <p:spPr>
          <a:xfrm>
            <a:off x="2580958" y="980728"/>
            <a:ext cx="2300034" cy="11263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1" y="980728"/>
            <a:ext cx="2448272" cy="23365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Rechercher dans ce site web</a:t>
            </a:r>
            <a:endParaRPr lang="fr-CH" dirty="0"/>
          </a:p>
        </p:txBody>
      </p:sp>
      <p:sp>
        <p:nvSpPr>
          <p:cNvPr id="4" name="TextBox 3"/>
          <p:cNvSpPr txBox="1"/>
          <p:nvPr/>
        </p:nvSpPr>
        <p:spPr>
          <a:xfrm>
            <a:off x="5169024" y="2122978"/>
            <a:ext cx="43924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Utilisation standard de l’outil de recherche mis à disposition par Plone:</a:t>
            </a:r>
          </a:p>
          <a:p>
            <a:pPr marL="342900" indent="-342900">
              <a:buFont typeface="+mj-lt"/>
              <a:buAutoNum type="arabicPeriod"/>
            </a:pP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Taper le texte à rechercher</a:t>
            </a:r>
          </a:p>
          <a:p>
            <a:pPr marL="342900" indent="-342900">
              <a:buFont typeface="+mj-lt"/>
              <a:buAutoNum type="arabicPeriod"/>
            </a:pP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Si nécessaire restreindre la recherche au dossier courant (sinon la recherche s’effectue sur l’ensemble du site web)</a:t>
            </a:r>
          </a:p>
          <a:p>
            <a:pPr marL="342900" indent="-342900">
              <a:buFont typeface="+mj-lt"/>
              <a:buAutoNum type="arabicPeriod"/>
            </a:pP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Cliquer sur le bouton «Rechercher» pour obtenir la liste des documents trouvés</a:t>
            </a:r>
          </a:p>
          <a:p>
            <a:pPr marL="342900" indent="-342900">
              <a:buFont typeface="+mj-lt"/>
              <a:buAutoNum type="arabicPeriod"/>
            </a:pPr>
            <a:endParaRPr lang="fr-CH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N’hésitez pas à parcourir les «trucs et astuces» pour vous faciliter la vie lors de vos recherches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28664" y="980728"/>
            <a:ext cx="654079" cy="79208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8" name="Straight Connector 7"/>
          <p:cNvCxnSpPr/>
          <p:nvPr/>
        </p:nvCxnSpPr>
        <p:spPr>
          <a:xfrm>
            <a:off x="1928664" y="1772816"/>
            <a:ext cx="497030" cy="40324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GIAGNOLI\AppData\Local\Temp\SNAGHTMLba83f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191" y="2004380"/>
            <a:ext cx="2710609" cy="420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12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Onglet «Bon à savoir»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Vous y trouverez entre autres les liens vers les documents importants concernant:</a:t>
            </a:r>
          </a:p>
          <a:p>
            <a:pPr lvl="1"/>
            <a:r>
              <a:rPr lang="fr-CH" dirty="0"/>
              <a:t>L</a:t>
            </a:r>
            <a:r>
              <a:rPr lang="fr-CH" dirty="0" smtClean="0"/>
              <a:t>es Commissions du personnel où PAT-UNIGE a des représentants</a:t>
            </a:r>
          </a:p>
          <a:p>
            <a:pPr lvl="1"/>
            <a:r>
              <a:rPr lang="fr-CH" dirty="0" smtClean="0"/>
              <a:t>Le projet SCORE à l’UNIGE</a:t>
            </a:r>
          </a:p>
          <a:p>
            <a:pPr lvl="1"/>
            <a:r>
              <a:rPr lang="fr-CH" dirty="0"/>
              <a:t>L</a:t>
            </a:r>
            <a:r>
              <a:rPr lang="fr-CH" dirty="0" smtClean="0"/>
              <a:t>a CPEG</a:t>
            </a:r>
          </a:p>
        </p:txBody>
      </p:sp>
    </p:spTree>
    <p:extLst>
      <p:ext uri="{BB962C8B-B14F-4D97-AF65-F5344CB8AC3E}">
        <p14:creationId xmlns:p14="http://schemas.microsoft.com/office/powerpoint/2010/main" val="153069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440" y="1059436"/>
            <a:ext cx="2180952" cy="20095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Onglet «Boîte à idées»</a:t>
            </a:r>
            <a:endParaRPr lang="fr-CH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Un formulaire pour soumettre</a:t>
            </a:r>
            <a:br>
              <a:rPr lang="fr-CH" dirty="0" smtClean="0"/>
            </a:br>
            <a:r>
              <a:rPr lang="fr-CH" dirty="0" smtClean="0"/>
              <a:t>une idée</a:t>
            </a:r>
          </a:p>
          <a:p>
            <a:endParaRPr lang="fr-CH" dirty="0"/>
          </a:p>
          <a:p>
            <a:endParaRPr lang="fr-CH" dirty="0" smtClean="0"/>
          </a:p>
          <a:p>
            <a:r>
              <a:rPr lang="fr-CH" dirty="0" smtClean="0"/>
              <a:t>La synthèse des idées déjà soumises.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6387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/>
              <a:t>1. Approbation de l’ordre du jour et validation des procès-verbaux de l’AG du 27.09.2016 et de l’AG extraordinaire du 10.01.2017</a:t>
            </a:r>
          </a:p>
        </p:txBody>
      </p:sp>
    </p:spTree>
    <p:extLst>
      <p:ext uri="{BB962C8B-B14F-4D97-AF65-F5344CB8AC3E}">
        <p14:creationId xmlns:p14="http://schemas.microsoft.com/office/powerpoint/2010/main" val="262829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Onglet «Groupes de travail»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24744"/>
            <a:ext cx="8922196" cy="5328592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fr-CH" dirty="0" smtClean="0"/>
              <a:t>Les groupes de travail déjà constitués:</a:t>
            </a:r>
          </a:p>
          <a:p>
            <a:pPr lvl="1"/>
            <a:r>
              <a:rPr lang="fr-CH" dirty="0"/>
              <a:t>Représentation et défense des intérêts du </a:t>
            </a:r>
            <a:r>
              <a:rPr lang="fr-CH" dirty="0" smtClean="0"/>
              <a:t>PAT</a:t>
            </a:r>
          </a:p>
          <a:p>
            <a:pPr lvl="1"/>
            <a:r>
              <a:rPr lang="fr-CH" dirty="0"/>
              <a:t>Enquête </a:t>
            </a:r>
            <a:r>
              <a:rPr lang="fr-CH" dirty="0" smtClean="0"/>
              <a:t>«Bien-être au travail»</a:t>
            </a:r>
          </a:p>
          <a:p>
            <a:pPr lvl="1"/>
            <a:r>
              <a:rPr lang="fr-CH" dirty="0"/>
              <a:t>Gestion de carrière / </a:t>
            </a:r>
            <a:r>
              <a:rPr lang="fr-CH" dirty="0" smtClean="0"/>
              <a:t>Formation</a:t>
            </a:r>
          </a:p>
          <a:p>
            <a:pPr lvl="1"/>
            <a:r>
              <a:rPr lang="fr-CH" dirty="0"/>
              <a:t>Activités événementielles / </a:t>
            </a:r>
            <a:r>
              <a:rPr lang="fr-CH" dirty="0" smtClean="0"/>
              <a:t>récréatives</a:t>
            </a:r>
          </a:p>
          <a:p>
            <a:pPr lvl="1"/>
            <a:r>
              <a:rPr lang="fr-CH" dirty="0"/>
              <a:t>Télétravail à </a:t>
            </a:r>
            <a:r>
              <a:rPr lang="fr-CH" dirty="0" smtClean="0"/>
              <a:t>l'UNIGE</a:t>
            </a:r>
            <a:endParaRPr lang="fr-CH" dirty="0"/>
          </a:p>
          <a:p>
            <a:r>
              <a:rPr lang="fr-CH" dirty="0" smtClean="0"/>
              <a:t>Pour vous impliquer dans ces groupes de travail, contacter directement le/la responsable du groupe... toutes les bonnes volontés sont les bienvenues </a:t>
            </a:r>
            <a:r>
              <a:rPr lang="fr-CH" sz="4000" b="1" dirty="0" smtClean="0">
                <a:solidFill>
                  <a:srgbClr val="820032"/>
                </a:solidFill>
                <a:sym typeface="Wingdings" panose="05000000000000000000" pitchFamily="2" charset="2"/>
              </a:rPr>
              <a:t></a:t>
            </a:r>
            <a:r>
              <a:rPr lang="fr-CH" dirty="0" smtClean="0">
                <a:sym typeface="Wingdings" panose="05000000000000000000" pitchFamily="2" charset="2"/>
              </a:rPr>
              <a:t> !!</a:t>
            </a:r>
          </a:p>
          <a:p>
            <a:r>
              <a:rPr lang="fr-CH" dirty="0" smtClean="0">
                <a:sym typeface="Wingdings" panose="05000000000000000000" pitchFamily="2" charset="2"/>
              </a:rPr>
              <a:t>Pour proposer de nouveaux groupes de travail, passer par la </a:t>
            </a:r>
            <a:r>
              <a:rPr lang="fr-CH" dirty="0" smtClean="0">
                <a:sym typeface="Wingdings" panose="05000000000000000000" pitchFamily="2" charset="2"/>
                <a:hlinkClick r:id="rId2"/>
              </a:rPr>
              <a:t>boîte à idées</a:t>
            </a:r>
            <a:r>
              <a:rPr lang="fr-CH" dirty="0" smtClean="0">
                <a:sym typeface="Wingdings" panose="05000000000000000000" pitchFamily="2" charset="2"/>
              </a:rPr>
              <a:t> ou par le </a:t>
            </a:r>
            <a:r>
              <a:rPr lang="fr-CH" dirty="0" smtClean="0">
                <a:sym typeface="Wingdings" panose="05000000000000000000" pitchFamily="2" charset="2"/>
                <a:hlinkClick r:id="rId3"/>
              </a:rPr>
              <a:t>formulaire de contact</a:t>
            </a:r>
            <a:r>
              <a:rPr lang="fr-CH" dirty="0" smtClean="0">
                <a:sym typeface="Wingdings" panose="05000000000000000000" pitchFamily="2" charset="2"/>
              </a:rPr>
              <a:t> </a:t>
            </a:r>
            <a:r>
              <a:rPr lang="fr-CH" sz="2600" dirty="0" smtClean="0">
                <a:sym typeface="Wingdings" panose="05000000000000000000" pitchFamily="2" charset="2"/>
              </a:rPr>
              <a:t>(thème «Groupe de travail»)</a:t>
            </a:r>
            <a:r>
              <a:rPr lang="fr-CH" dirty="0" smtClean="0">
                <a:sym typeface="Wingdings" panose="05000000000000000000" pitchFamily="2" charset="2"/>
              </a:rPr>
              <a:t>.</a:t>
            </a:r>
            <a:endParaRPr lang="fr-CH" dirty="0" smtClean="0"/>
          </a:p>
          <a:p>
            <a:pPr lvl="1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0938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Onglet «Mon compte»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 smtClean="0"/>
              <a:t>Permet de: </a:t>
            </a:r>
          </a:p>
          <a:p>
            <a:pPr lvl="1"/>
            <a:r>
              <a:rPr lang="fr-CH" dirty="0" smtClean="0"/>
              <a:t>Changer son e-mail </a:t>
            </a:r>
            <a:r>
              <a:rPr lang="fr-CH" dirty="0"/>
              <a:t>de </a:t>
            </a:r>
            <a:r>
              <a:rPr lang="fr-CH" dirty="0" smtClean="0"/>
              <a:t>correspondance</a:t>
            </a:r>
            <a:r>
              <a:rPr lang="fr-CH" dirty="0"/>
              <a:t>	</a:t>
            </a:r>
            <a:endParaRPr lang="fr-CH" dirty="0" smtClean="0"/>
          </a:p>
          <a:p>
            <a:pPr lvl="1"/>
            <a:r>
              <a:rPr lang="fr-CH" dirty="0" smtClean="0"/>
              <a:t>Connaître </a:t>
            </a:r>
            <a:r>
              <a:rPr lang="fr-CH" dirty="0"/>
              <a:t>toutes les informations concernant </a:t>
            </a:r>
            <a:r>
              <a:rPr lang="fr-CH" dirty="0" smtClean="0"/>
              <a:t>son adhésion à </a:t>
            </a:r>
            <a:r>
              <a:rPr lang="fr-CH" dirty="0"/>
              <a:t>l'association (période de cotisation, dernier paiement, </a:t>
            </a:r>
            <a:r>
              <a:rPr lang="fr-CH" dirty="0" smtClean="0"/>
              <a:t>etc.)</a:t>
            </a:r>
            <a:r>
              <a:rPr lang="fr-CH" dirty="0"/>
              <a:t>	</a:t>
            </a:r>
            <a:endParaRPr lang="fr-CH" dirty="0" smtClean="0"/>
          </a:p>
          <a:p>
            <a:pPr lvl="1"/>
            <a:r>
              <a:rPr lang="fr-CH" dirty="0" smtClean="0"/>
              <a:t>Se </a:t>
            </a:r>
            <a:r>
              <a:rPr lang="fr-CH" dirty="0"/>
              <a:t>désinscrire de </a:t>
            </a:r>
            <a:r>
              <a:rPr lang="fr-CH" dirty="0" smtClean="0"/>
              <a:t>l'association.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0280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...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84784"/>
            <a:ext cx="8778180" cy="4680520"/>
          </a:xfrm>
        </p:spPr>
        <p:txBody>
          <a:bodyPr>
            <a:normAutofit/>
          </a:bodyPr>
          <a:lstStyle/>
          <a:p>
            <a:r>
              <a:rPr lang="fr-CH" dirty="0" smtClean="0"/>
              <a:t>Pour le reste, n’hésitez pas à naviguer à travers ce site web pour le découvrir !</a:t>
            </a:r>
          </a:p>
          <a:p>
            <a:r>
              <a:rPr lang="fr-CH" dirty="0" smtClean="0"/>
              <a:t>En cas de problème ou si vous détectez des coquilles, n’hésitez pas à nous le faire savoir via le lien situé en bas de chaque page</a:t>
            </a:r>
          </a:p>
          <a:p>
            <a:endParaRPr lang="fr-CH" dirty="0"/>
          </a:p>
          <a:p>
            <a:endParaRPr lang="fr-CH" dirty="0" smtClean="0"/>
          </a:p>
          <a:p>
            <a:pPr marL="0" indent="0">
              <a:buNone/>
            </a:pPr>
            <a:r>
              <a:rPr lang="fr-CH" sz="4800" b="1" dirty="0" smtClean="0">
                <a:solidFill>
                  <a:srgbClr val="004863"/>
                </a:solidFill>
              </a:rPr>
              <a:t>Bonne découverte !!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7056" y="4111608"/>
            <a:ext cx="4209323" cy="111759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8088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7. Divers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9933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2. Rapport du comité 2016-2017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4107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Clr>
                <a:srgbClr val="820032"/>
              </a:buClr>
              <a:buFont typeface="Courier New" panose="02070309020205020404" pitchFamily="49" charset="0"/>
              <a:buChar char="o"/>
              <a:defRPr/>
            </a:pPr>
            <a:r>
              <a:rPr lang="fr-FR" dirty="0"/>
              <a:t>Création de l’association </a:t>
            </a:r>
          </a:p>
          <a:p>
            <a:pPr marL="457200" indent="-457200">
              <a:buClr>
                <a:srgbClr val="820032"/>
              </a:buClr>
              <a:buFont typeface="Courier New" panose="02070309020205020404" pitchFamily="49" charset="0"/>
              <a:buChar char="o"/>
              <a:defRPr/>
            </a:pPr>
            <a:r>
              <a:rPr lang="fr-FR" dirty="0"/>
              <a:t>Gestion des membres</a:t>
            </a:r>
          </a:p>
          <a:p>
            <a:pPr marL="457200" indent="-457200">
              <a:buClr>
                <a:srgbClr val="820032"/>
              </a:buClr>
              <a:buFont typeface="Courier New" panose="02070309020205020404" pitchFamily="49" charset="0"/>
              <a:buChar char="o"/>
              <a:defRPr/>
            </a:pPr>
            <a:r>
              <a:rPr lang="fr-FR" dirty="0"/>
              <a:t>Création du site internet</a:t>
            </a:r>
          </a:p>
          <a:p>
            <a:pPr marL="457200" indent="-457200">
              <a:buClr>
                <a:srgbClr val="820032"/>
              </a:buClr>
              <a:buFont typeface="Courier New" panose="02070309020205020404" pitchFamily="49" charset="0"/>
              <a:buChar char="o"/>
              <a:defRPr/>
            </a:pPr>
            <a:r>
              <a:rPr lang="fr-FR" dirty="0"/>
              <a:t>10 séances officielles + rencontres et échanges </a:t>
            </a:r>
          </a:p>
          <a:p>
            <a:pPr marL="457200" indent="-457200">
              <a:buClr>
                <a:srgbClr val="820032"/>
              </a:buClr>
              <a:buFont typeface="Courier New" panose="02070309020205020404" pitchFamily="49" charset="0"/>
              <a:buChar char="o"/>
              <a:defRPr/>
            </a:pPr>
            <a:r>
              <a:rPr lang="fr-FR" dirty="0"/>
              <a:t>2 évènements : Midi du PAT (07.04.17) et séance SCORE (26-27.06.17)(par Rectorat, à la demande de PAT-UNIGE)</a:t>
            </a:r>
          </a:p>
          <a:p>
            <a:pPr marL="457200" indent="-457200">
              <a:buClr>
                <a:srgbClr val="820032"/>
              </a:buClr>
              <a:buFont typeface="Courier New" panose="02070309020205020404" pitchFamily="49" charset="0"/>
              <a:buChar char="o"/>
              <a:defRPr/>
            </a:pPr>
            <a:r>
              <a:rPr lang="fr-FR" dirty="0"/>
              <a:t>Elections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2768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Information / Communication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Clr>
                <a:srgbClr val="820032"/>
              </a:buClr>
              <a:buFont typeface="Courier New" panose="02070309020205020404" pitchFamily="49" charset="0"/>
              <a:buChar char="o"/>
              <a:defRPr/>
            </a:pPr>
            <a:r>
              <a:rPr lang="fr-FR" dirty="0"/>
              <a:t>Circulation de l’information</a:t>
            </a:r>
          </a:p>
          <a:p>
            <a:pPr marL="457200" lvl="0" indent="-457200">
              <a:buClr>
                <a:srgbClr val="820032"/>
              </a:buClr>
              <a:buFont typeface="Courier New" panose="02070309020205020404" pitchFamily="49" charset="0"/>
              <a:buChar char="o"/>
              <a:defRPr/>
            </a:pPr>
            <a:r>
              <a:rPr lang="fr-FR" dirty="0"/>
              <a:t>Clarté / informations ciblées</a:t>
            </a:r>
          </a:p>
          <a:p>
            <a:pPr marL="457200" lvl="0" indent="-457200">
              <a:buClr>
                <a:srgbClr val="820032"/>
              </a:buClr>
              <a:buFont typeface="Courier New" panose="02070309020205020404" pitchFamily="49" charset="0"/>
              <a:buChar char="o"/>
              <a:defRPr/>
            </a:pPr>
            <a:r>
              <a:rPr lang="fr-FR" dirty="0"/>
              <a:t>Dans les deux sens : rectorat – PAT</a:t>
            </a:r>
          </a:p>
          <a:p>
            <a:pPr marL="457200" lvl="0" indent="-457200">
              <a:buClr>
                <a:srgbClr val="820032"/>
              </a:buClr>
              <a:buFont typeface="Courier New" panose="02070309020205020404" pitchFamily="49" charset="0"/>
              <a:buChar char="o"/>
              <a:defRPr/>
            </a:pPr>
            <a:r>
              <a:rPr lang="fr-FR" dirty="0"/>
              <a:t>Etre une voix (AU / Commission)</a:t>
            </a:r>
          </a:p>
          <a:p>
            <a:pPr marL="457200" lvl="0" indent="-457200">
              <a:buClr>
                <a:srgbClr val="820032"/>
              </a:buClr>
              <a:buFont typeface="Courier New" panose="02070309020205020404" pitchFamily="49" charset="0"/>
              <a:buChar char="o"/>
              <a:defRPr/>
            </a:pPr>
            <a:r>
              <a:rPr lang="fr-FR" dirty="0"/>
              <a:t>Site internet </a:t>
            </a:r>
            <a:r>
              <a:rPr lang="fr-FR"/>
              <a:t>de </a:t>
            </a:r>
            <a:r>
              <a:rPr lang="fr-FR" smtClean="0"/>
              <a:t>PAT-UNIGE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835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3</a:t>
            </a:r>
            <a:r>
              <a:rPr lang="fr-CH" dirty="0"/>
              <a:t>. Les engagements de PAT-UNIGE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235556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Clr>
                <a:srgbClr val="820032"/>
              </a:buClr>
              <a:buNone/>
              <a:defRPr/>
            </a:pPr>
            <a:r>
              <a:rPr lang="fr-FR" sz="3600" b="1" dirty="0">
                <a:solidFill>
                  <a:srgbClr val="820032"/>
                </a:solidFill>
                <a:ea typeface="+mj-ea"/>
              </a:rPr>
              <a:t>Nos engagements en </a:t>
            </a:r>
            <a:r>
              <a:rPr lang="fr-FR" sz="3600" b="1" dirty="0" smtClean="0">
                <a:solidFill>
                  <a:srgbClr val="820032"/>
                </a:solidFill>
                <a:ea typeface="+mj-ea"/>
              </a:rPr>
              <a:t>cours</a:t>
            </a:r>
          </a:p>
          <a:p>
            <a:pPr marL="0" indent="0" algn="ctr">
              <a:buClr>
                <a:srgbClr val="820032"/>
              </a:buClr>
              <a:buNone/>
              <a:defRPr/>
            </a:pPr>
            <a:r>
              <a:rPr lang="fr-FR" sz="2800" dirty="0" smtClean="0">
                <a:solidFill>
                  <a:srgbClr val="820032"/>
                </a:solidFill>
                <a:ea typeface="+mj-ea"/>
              </a:rPr>
              <a:t>(groupes de travail)</a:t>
            </a:r>
          </a:p>
          <a:p>
            <a:pPr marL="0" indent="0" algn="ctr">
              <a:buClr>
                <a:srgbClr val="820032"/>
              </a:buClr>
              <a:buNone/>
              <a:defRPr/>
            </a:pPr>
            <a:endParaRPr lang="fr-FR" sz="1600" dirty="0" smtClean="0"/>
          </a:p>
          <a:p>
            <a:pPr marL="457200" indent="-457200">
              <a:buClr>
                <a:srgbClr val="820032"/>
              </a:buClr>
              <a:buFont typeface="Courier New" panose="02070309020205020404" pitchFamily="49" charset="0"/>
              <a:buChar char="o"/>
              <a:defRPr/>
            </a:pPr>
            <a:r>
              <a:rPr lang="fr-FR" dirty="0" smtClean="0"/>
              <a:t>Information et la communication interne</a:t>
            </a:r>
          </a:p>
          <a:p>
            <a:pPr marL="457200" indent="-457200">
              <a:buClr>
                <a:srgbClr val="820032"/>
              </a:buClr>
              <a:buFont typeface="Courier New" panose="02070309020205020404" pitchFamily="49" charset="0"/>
              <a:buChar char="o"/>
              <a:defRPr/>
            </a:pPr>
            <a:r>
              <a:rPr lang="fr-FR" dirty="0" smtClean="0"/>
              <a:t>Projet SCORE</a:t>
            </a:r>
            <a:endParaRPr lang="fr-FR" dirty="0"/>
          </a:p>
          <a:p>
            <a:pPr marL="457200" indent="-457200">
              <a:buClr>
                <a:srgbClr val="820032"/>
              </a:buClr>
              <a:buFont typeface="Courier New" panose="02070309020205020404" pitchFamily="49" charset="0"/>
              <a:buChar char="o"/>
              <a:defRPr/>
            </a:pPr>
            <a:r>
              <a:rPr lang="fr-FR" dirty="0" smtClean="0"/>
              <a:t>Accès au télétravail</a:t>
            </a:r>
            <a:endParaRPr lang="fr-FR" dirty="0"/>
          </a:p>
          <a:p>
            <a:pPr marL="457200" indent="-457200">
              <a:buClr>
                <a:srgbClr val="820032"/>
              </a:buClr>
              <a:buFont typeface="Courier New" panose="02070309020205020404" pitchFamily="49" charset="0"/>
              <a:buChar char="o"/>
              <a:defRPr/>
            </a:pPr>
            <a:r>
              <a:rPr lang="fr-FR" dirty="0" smtClean="0"/>
              <a:t>Bien-être « matériel » au travail</a:t>
            </a:r>
          </a:p>
          <a:p>
            <a:pPr marL="457200" indent="-457200">
              <a:buClr>
                <a:srgbClr val="820032"/>
              </a:buClr>
              <a:buFont typeface="Courier New" panose="02070309020205020404" pitchFamily="49" charset="0"/>
              <a:buChar char="o"/>
              <a:defRPr/>
            </a:pPr>
            <a:r>
              <a:rPr lang="fr-FR" dirty="0" smtClean="0"/>
              <a:t>Mobilité et évolution professionnelle</a:t>
            </a:r>
            <a:endParaRPr lang="fr-FR" dirty="0"/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1852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Groupe de travail</a:t>
            </a:r>
            <a:br>
              <a:rPr lang="fr-CH" dirty="0" smtClean="0"/>
            </a:br>
            <a:r>
              <a:rPr lang="fr-CH" dirty="0" smtClean="0">
                <a:solidFill>
                  <a:srgbClr val="004863"/>
                </a:solidFill>
              </a:rPr>
              <a:t>sur le «Télétravail»</a:t>
            </a:r>
            <a:endParaRPr lang="fr-CH" dirty="0">
              <a:solidFill>
                <a:srgbClr val="004863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27348" y="1916832"/>
            <a:ext cx="8130108" cy="4536504"/>
          </a:xfrm>
        </p:spPr>
        <p:txBody>
          <a:bodyPr>
            <a:normAutofit fontScale="77500" lnSpcReduction="20000"/>
          </a:bodyPr>
          <a:lstStyle/>
          <a:p>
            <a:r>
              <a:rPr lang="fr-CH" b="1" dirty="0" smtClean="0"/>
              <a:t>Idée déposée dans la «boîte à </a:t>
            </a:r>
            <a:r>
              <a:rPr lang="fr-CH" b="1" dirty="0"/>
              <a:t>idées» et </a:t>
            </a:r>
            <a:r>
              <a:rPr lang="fr-CH" b="1" dirty="0" smtClean="0"/>
              <a:t>Constats</a:t>
            </a:r>
          </a:p>
          <a:p>
            <a:pPr lvl="1"/>
            <a:r>
              <a:rPr lang="fr-CH" dirty="0"/>
              <a:t>Dans M</a:t>
            </a:r>
            <a:r>
              <a:rPr lang="fr-CH" dirty="0" smtClean="0"/>
              <a:t>émento : rien sur le télétravail</a:t>
            </a:r>
          </a:p>
          <a:p>
            <a:pPr lvl="1"/>
            <a:r>
              <a:rPr lang="fr-CH" dirty="0" smtClean="0"/>
              <a:t>Un </a:t>
            </a:r>
            <a:r>
              <a:rPr lang="fr-CH" dirty="0"/>
              <a:t>nombre croissant de personnes s'y intéressent (Mères/pères de famille, personnes habitant loin, </a:t>
            </a:r>
            <a:r>
              <a:rPr lang="fr-CH" dirty="0" smtClean="0"/>
              <a:t>l’été quand la </a:t>
            </a:r>
            <a:r>
              <a:rPr lang="fr-CH" dirty="0"/>
              <a:t>température des bureaux est insupportable, etc</a:t>
            </a:r>
            <a:r>
              <a:rPr lang="fr-CH" dirty="0" smtClean="0"/>
              <a:t>.)</a:t>
            </a:r>
          </a:p>
          <a:p>
            <a:pPr lvl="1"/>
            <a:r>
              <a:rPr lang="fr-CH" dirty="0" smtClean="0"/>
              <a:t>Manière </a:t>
            </a:r>
            <a:r>
              <a:rPr lang="fr-CH" dirty="0"/>
              <a:t>moderne de </a:t>
            </a:r>
            <a:r>
              <a:rPr lang="fr-CH" dirty="0" smtClean="0"/>
              <a:t>travailler : dans </a:t>
            </a:r>
            <a:r>
              <a:rPr lang="fr-CH" dirty="0"/>
              <a:t>l'axe stratégique de l'Université </a:t>
            </a:r>
            <a:r>
              <a:rPr lang="fr-CH" dirty="0" smtClean="0"/>
              <a:t>Numérique, rendue </a:t>
            </a:r>
            <a:r>
              <a:rPr lang="fr-CH" dirty="0"/>
              <a:t>possible par les technologies actuelles</a:t>
            </a:r>
          </a:p>
          <a:p>
            <a:pPr lvl="1"/>
            <a:r>
              <a:rPr lang="fr-CH" dirty="0"/>
              <a:t>Le télétravail semble déjà pratiqué par certaines personnes dans différents services/divisions mais sans que cela soit officiellement inscrit dans la politique RH de </a:t>
            </a:r>
            <a:r>
              <a:rPr lang="fr-CH" dirty="0" smtClean="0"/>
              <a:t>l’UNIGE</a:t>
            </a:r>
          </a:p>
          <a:p>
            <a:pPr lvl="1"/>
            <a:r>
              <a:rPr lang="fr-CH" dirty="0" smtClean="0"/>
              <a:t>État </a:t>
            </a:r>
            <a:r>
              <a:rPr lang="fr-CH" dirty="0"/>
              <a:t>de Genève </a:t>
            </a:r>
            <a:r>
              <a:rPr lang="fr-CH" dirty="0" smtClean="0"/>
              <a:t>: télétravail mis en place depuis </a:t>
            </a:r>
            <a:r>
              <a:rPr lang="fr-CH" dirty="0"/>
              <a:t>l'été </a:t>
            </a:r>
            <a:r>
              <a:rPr lang="fr-CH" dirty="0" smtClean="0"/>
              <a:t>2010</a:t>
            </a:r>
          </a:p>
        </p:txBody>
      </p:sp>
    </p:spTree>
    <p:extLst>
      <p:ext uri="{BB962C8B-B14F-4D97-AF65-F5344CB8AC3E}">
        <p14:creationId xmlns:p14="http://schemas.microsoft.com/office/powerpoint/2010/main" val="373705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Groupe de travail</a:t>
            </a:r>
            <a:br>
              <a:rPr lang="fr-CH" dirty="0"/>
            </a:br>
            <a:r>
              <a:rPr lang="fr-CH" dirty="0">
                <a:solidFill>
                  <a:srgbClr val="004863"/>
                </a:solidFill>
              </a:rPr>
              <a:t>sur le «Télétravail»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56792"/>
            <a:ext cx="8922196" cy="489654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fr-CH" b="1" dirty="0"/>
              <a:t>Objectifs</a:t>
            </a:r>
          </a:p>
          <a:p>
            <a:pPr lvl="1"/>
            <a:r>
              <a:rPr lang="fr-CH" dirty="0"/>
              <a:t>Voir comment l'UNIGE pourrait autoriser / mettre en place le </a:t>
            </a:r>
            <a:r>
              <a:rPr lang="fr-CH" dirty="0" smtClean="0"/>
              <a:t>télétravail: </a:t>
            </a:r>
            <a:r>
              <a:rPr lang="fr-CH" dirty="0"/>
              <a:t/>
            </a:r>
            <a:br>
              <a:rPr lang="fr-CH" dirty="0"/>
            </a:br>
            <a:r>
              <a:rPr lang="fr-CH" dirty="0"/>
              <a:t>Sous quelles conditions ? </a:t>
            </a:r>
            <a:br>
              <a:rPr lang="fr-CH" dirty="0"/>
            </a:br>
            <a:r>
              <a:rPr lang="fr-CH" dirty="0"/>
              <a:t>Quel environnement de travail est nécessaire ?</a:t>
            </a:r>
            <a:br>
              <a:rPr lang="fr-CH" dirty="0"/>
            </a:br>
            <a:r>
              <a:rPr lang="fr-CH" dirty="0"/>
              <a:t>Etc.</a:t>
            </a:r>
          </a:p>
          <a:p>
            <a:pPr>
              <a:spcBef>
                <a:spcPts val="1200"/>
              </a:spcBef>
            </a:pPr>
            <a:r>
              <a:rPr lang="fr-CH" b="1" dirty="0"/>
              <a:t>Appel à participation</a:t>
            </a:r>
          </a:p>
          <a:p>
            <a:pPr lvl="1"/>
            <a:r>
              <a:rPr lang="fr-CH" dirty="0"/>
              <a:t>Les personnes intéressées à participer à ce groupe de travail peuvent s’annoncer </a:t>
            </a:r>
            <a:r>
              <a:rPr lang="fr-CH" dirty="0" smtClean="0"/>
              <a:t>à</a:t>
            </a:r>
            <a:br>
              <a:rPr lang="fr-CH" dirty="0" smtClean="0"/>
            </a:br>
            <a:r>
              <a:rPr lang="fr-CH" dirty="0" smtClean="0">
                <a:hlinkClick r:id="rId2"/>
              </a:rPr>
              <a:t>Jean-Marc.Giagnoli@unige.ch</a:t>
            </a:r>
            <a:r>
              <a:rPr lang="fr-CH" dirty="0" smtClean="0"/>
              <a:t> 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229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ésentation (DiSTI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v1.0.potx" id="{061BEE58-F837-4972-A667-C0A1C90BBB38}" vid="{DF345334-C311-4780-9728-DE848B10C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Presentation_v1.0</Template>
  <TotalTime>197</TotalTime>
  <Words>625</Words>
  <Application>Microsoft Office PowerPoint</Application>
  <PresentationFormat>A4 Paper (210x297 mm)</PresentationFormat>
  <Paragraphs>103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Courier New</vt:lpstr>
      <vt:lpstr>Wingdings</vt:lpstr>
      <vt:lpstr>Présentation (DiSTIC)</vt:lpstr>
      <vt:lpstr>Assemblée générale 2016-2017 26 septembre 2017</vt:lpstr>
      <vt:lpstr>1. Approbation de l’ordre du jour et validation des procès-verbaux de l’AG du 27.09.2016 et de l’AG extraordinaire du 10.01.2017</vt:lpstr>
      <vt:lpstr>2. Rapport du comité 2016-2017</vt:lpstr>
      <vt:lpstr>PowerPoint Presentation</vt:lpstr>
      <vt:lpstr>Information / Communication</vt:lpstr>
      <vt:lpstr>3. Les engagements de PAT-UNIGE et perspectives </vt:lpstr>
      <vt:lpstr>PowerPoint Presentation</vt:lpstr>
      <vt:lpstr>Groupe de travail sur le «Télétravail»</vt:lpstr>
      <vt:lpstr>Groupe de travail sur le «Télétravail»</vt:lpstr>
      <vt:lpstr>4. Etats financiers et rapport des vérificatrices aux comptes</vt:lpstr>
      <vt:lpstr>PowerPoint Presentation</vt:lpstr>
      <vt:lpstr>5. Election du comité et des vérificateurs aux comptes - Election des membres  - Election d’un trésorier-ère</vt:lpstr>
      <vt:lpstr>6. Outils de communication et d’information de PAT-UNIGE</vt:lpstr>
      <vt:lpstr>Le site web de l’association https://associationpat.unige.ch  </vt:lpstr>
      <vt:lpstr>Page d’accueil (avant connexion)</vt:lpstr>
      <vt:lpstr>Page d’accueil (après connexion)</vt:lpstr>
      <vt:lpstr>Rechercher dans ce site web</vt:lpstr>
      <vt:lpstr>Onglet «Bon à savoir»</vt:lpstr>
      <vt:lpstr>Onglet «Boîte à idées»</vt:lpstr>
      <vt:lpstr>Onglet «Groupes de travail»</vt:lpstr>
      <vt:lpstr>Onglet «Mon compte»</vt:lpstr>
      <vt:lpstr>...</vt:lpstr>
      <vt:lpstr>7. Divers</vt:lpstr>
    </vt:vector>
  </TitlesOfParts>
  <Company>Université de Genève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 Titre &gt;</dc:title>
  <dc:creator>Bianca Mottironi</dc:creator>
  <cp:lastModifiedBy>Jean-Marc Giagnoli</cp:lastModifiedBy>
  <cp:revision>22</cp:revision>
  <dcterms:created xsi:type="dcterms:W3CDTF">2017-09-25T11:43:59Z</dcterms:created>
  <dcterms:modified xsi:type="dcterms:W3CDTF">2017-10-20T05:22:19Z</dcterms:modified>
</cp:coreProperties>
</file>